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83" r:id="rId3"/>
    <p:sldId id="284" r:id="rId4"/>
    <p:sldId id="286" r:id="rId5"/>
    <p:sldId id="285" r:id="rId6"/>
    <p:sldId id="288" r:id="rId7"/>
    <p:sldId id="287" r:id="rId8"/>
    <p:sldId id="289" r:id="rId9"/>
    <p:sldId id="290" r:id="rId10"/>
    <p:sldId id="292" r:id="rId11"/>
    <p:sldId id="291" r:id="rId12"/>
    <p:sldId id="293" r:id="rId13"/>
    <p:sldId id="294" r:id="rId14"/>
    <p:sldId id="295" r:id="rId15"/>
    <p:sldId id="298" r:id="rId16"/>
    <p:sldId id="297" r:id="rId17"/>
    <p:sldId id="296" r:id="rId18"/>
    <p:sldId id="299" r:id="rId19"/>
    <p:sldId id="300" r:id="rId20"/>
    <p:sldId id="302" r:id="rId21"/>
    <p:sldId id="301" r:id="rId22"/>
    <p:sldId id="304" r:id="rId23"/>
    <p:sldId id="303" r:id="rId24"/>
    <p:sldId id="306" r:id="rId25"/>
    <p:sldId id="305" r:id="rId26"/>
    <p:sldId id="308" r:id="rId27"/>
    <p:sldId id="309" r:id="rId28"/>
    <p:sldId id="307" r:id="rId29"/>
    <p:sldId id="311" r:id="rId30"/>
    <p:sldId id="310" r:id="rId31"/>
    <p:sldId id="313" r:id="rId32"/>
    <p:sldId id="312" r:id="rId33"/>
    <p:sldId id="315" r:id="rId34"/>
    <p:sldId id="314" r:id="rId35"/>
    <p:sldId id="317" r:id="rId36"/>
    <p:sldId id="318" r:id="rId37"/>
    <p:sldId id="316" r:id="rId38"/>
    <p:sldId id="320" r:id="rId39"/>
    <p:sldId id="319" r:id="rId40"/>
    <p:sldId id="322" r:id="rId41"/>
    <p:sldId id="321" r:id="rId42"/>
    <p:sldId id="323" r:id="rId43"/>
    <p:sldId id="325" r:id="rId44"/>
    <p:sldId id="324" r:id="rId45"/>
  </p:sldIdLst>
  <p:sldSz cx="11880850" cy="7305675"/>
  <p:notesSz cx="6858000" cy="9144000"/>
  <p:defaultTextStyle>
    <a:defPPr>
      <a:defRPr lang="zh-CN"/>
    </a:defPPr>
    <a:lvl1pPr marL="0" algn="l" defTabSz="869114" rtl="0" eaLnBrk="1" latinLnBrk="0" hangingPunct="1">
      <a:defRPr sz="1700" kern="1200">
        <a:solidFill>
          <a:schemeClr val="tx1"/>
        </a:solidFill>
        <a:latin typeface="+mn-lt"/>
        <a:ea typeface="+mn-ea"/>
        <a:cs typeface="+mn-cs"/>
      </a:defRPr>
    </a:lvl1pPr>
    <a:lvl2pPr marL="434557" algn="l" defTabSz="869114" rtl="0" eaLnBrk="1" latinLnBrk="0" hangingPunct="1">
      <a:defRPr sz="1700" kern="1200">
        <a:solidFill>
          <a:schemeClr val="tx1"/>
        </a:solidFill>
        <a:latin typeface="+mn-lt"/>
        <a:ea typeface="+mn-ea"/>
        <a:cs typeface="+mn-cs"/>
      </a:defRPr>
    </a:lvl2pPr>
    <a:lvl3pPr marL="869114" algn="l" defTabSz="869114" rtl="0" eaLnBrk="1" latinLnBrk="0" hangingPunct="1">
      <a:defRPr sz="1700" kern="1200">
        <a:solidFill>
          <a:schemeClr val="tx1"/>
        </a:solidFill>
        <a:latin typeface="+mn-lt"/>
        <a:ea typeface="+mn-ea"/>
        <a:cs typeface="+mn-cs"/>
      </a:defRPr>
    </a:lvl3pPr>
    <a:lvl4pPr marL="1303672" algn="l" defTabSz="869114" rtl="0" eaLnBrk="1" latinLnBrk="0" hangingPunct="1">
      <a:defRPr sz="1700" kern="1200">
        <a:solidFill>
          <a:schemeClr val="tx1"/>
        </a:solidFill>
        <a:latin typeface="+mn-lt"/>
        <a:ea typeface="+mn-ea"/>
        <a:cs typeface="+mn-cs"/>
      </a:defRPr>
    </a:lvl4pPr>
    <a:lvl5pPr marL="1738229" algn="l" defTabSz="869114" rtl="0" eaLnBrk="1" latinLnBrk="0" hangingPunct="1">
      <a:defRPr sz="1700" kern="1200">
        <a:solidFill>
          <a:schemeClr val="tx1"/>
        </a:solidFill>
        <a:latin typeface="+mn-lt"/>
        <a:ea typeface="+mn-ea"/>
        <a:cs typeface="+mn-cs"/>
      </a:defRPr>
    </a:lvl5pPr>
    <a:lvl6pPr marL="2172786" algn="l" defTabSz="869114" rtl="0" eaLnBrk="1" latinLnBrk="0" hangingPunct="1">
      <a:defRPr sz="1700" kern="1200">
        <a:solidFill>
          <a:schemeClr val="tx1"/>
        </a:solidFill>
        <a:latin typeface="+mn-lt"/>
        <a:ea typeface="+mn-ea"/>
        <a:cs typeface="+mn-cs"/>
      </a:defRPr>
    </a:lvl6pPr>
    <a:lvl7pPr marL="2607343" algn="l" defTabSz="869114" rtl="0" eaLnBrk="1" latinLnBrk="0" hangingPunct="1">
      <a:defRPr sz="1700" kern="1200">
        <a:solidFill>
          <a:schemeClr val="tx1"/>
        </a:solidFill>
        <a:latin typeface="+mn-lt"/>
        <a:ea typeface="+mn-ea"/>
        <a:cs typeface="+mn-cs"/>
      </a:defRPr>
    </a:lvl7pPr>
    <a:lvl8pPr marL="3041900" algn="l" defTabSz="869114" rtl="0" eaLnBrk="1" latinLnBrk="0" hangingPunct="1">
      <a:defRPr sz="1700" kern="1200">
        <a:solidFill>
          <a:schemeClr val="tx1"/>
        </a:solidFill>
        <a:latin typeface="+mn-lt"/>
        <a:ea typeface="+mn-ea"/>
        <a:cs typeface="+mn-cs"/>
      </a:defRPr>
    </a:lvl8pPr>
    <a:lvl9pPr marL="3476457" algn="l" defTabSz="869114"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EEDC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1752" y="-642"/>
      </p:cViewPr>
      <p:guideLst>
        <p:guide orient="horz" pos="2301"/>
        <p:guide pos="374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85107" y="1195629"/>
            <a:ext cx="8910638" cy="2543457"/>
          </a:xfrm>
        </p:spPr>
        <p:txBody>
          <a:bodyPr anchor="b"/>
          <a:lstStyle>
            <a:lvl1pPr algn="ctr">
              <a:defRPr sz="57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485107" y="3837171"/>
            <a:ext cx="8910638" cy="1763847"/>
          </a:xfrm>
        </p:spPr>
        <p:txBody>
          <a:bodyPr/>
          <a:lstStyle>
            <a:lvl1pPr marL="0" indent="0" algn="ctr">
              <a:buNone/>
              <a:defRPr sz="2300"/>
            </a:lvl1pPr>
            <a:lvl2pPr marL="434557" indent="0" algn="ctr">
              <a:buNone/>
              <a:defRPr sz="1900"/>
            </a:lvl2pPr>
            <a:lvl3pPr marL="869114" indent="0" algn="ctr">
              <a:buNone/>
              <a:defRPr sz="1700"/>
            </a:lvl3pPr>
            <a:lvl4pPr marL="1303672" indent="0" algn="ctr">
              <a:buNone/>
              <a:defRPr sz="1500"/>
            </a:lvl4pPr>
            <a:lvl5pPr marL="1738229" indent="0" algn="ctr">
              <a:buNone/>
              <a:defRPr sz="1500"/>
            </a:lvl5pPr>
            <a:lvl6pPr marL="2172786" indent="0" algn="ctr">
              <a:buNone/>
              <a:defRPr sz="1500"/>
            </a:lvl6pPr>
            <a:lvl7pPr marL="2607343" indent="0" algn="ctr">
              <a:buNone/>
              <a:defRPr sz="1500"/>
            </a:lvl7pPr>
            <a:lvl8pPr marL="3041900" indent="0" algn="ctr">
              <a:buNone/>
              <a:defRPr sz="1500"/>
            </a:lvl8pPr>
            <a:lvl9pPr marL="3476457" indent="0" algn="ctr">
              <a:buNone/>
              <a:defRPr sz="15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2019/3/20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846424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2019/3/20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50930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2235" y="388961"/>
            <a:ext cx="2561808" cy="619122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10" y="388961"/>
            <a:ext cx="7536914" cy="6191223"/>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2019/3/20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024317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2019/3/20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5622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10621" y="1821347"/>
            <a:ext cx="10247233" cy="3038958"/>
          </a:xfrm>
        </p:spPr>
        <p:txBody>
          <a:bodyPr anchor="b"/>
          <a:lstStyle>
            <a:lvl1pPr>
              <a:defRPr sz="57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0621" y="4889054"/>
            <a:ext cx="10247233" cy="1598116"/>
          </a:xfrm>
        </p:spPr>
        <p:txBody>
          <a:bodyPr/>
          <a:lstStyle>
            <a:lvl1pPr marL="0" indent="0">
              <a:buNone/>
              <a:defRPr sz="2300">
                <a:solidFill>
                  <a:schemeClr val="tx1">
                    <a:tint val="75000"/>
                  </a:schemeClr>
                </a:solidFill>
              </a:defRPr>
            </a:lvl1pPr>
            <a:lvl2pPr marL="434557" indent="0">
              <a:buNone/>
              <a:defRPr sz="1900">
                <a:solidFill>
                  <a:schemeClr val="tx1">
                    <a:tint val="75000"/>
                  </a:schemeClr>
                </a:solidFill>
              </a:defRPr>
            </a:lvl2pPr>
            <a:lvl3pPr marL="869114" indent="0">
              <a:buNone/>
              <a:defRPr sz="1700">
                <a:solidFill>
                  <a:schemeClr val="tx1">
                    <a:tint val="75000"/>
                  </a:schemeClr>
                </a:solidFill>
              </a:defRPr>
            </a:lvl3pPr>
            <a:lvl4pPr marL="1303672" indent="0">
              <a:buNone/>
              <a:defRPr sz="1500">
                <a:solidFill>
                  <a:schemeClr val="tx1">
                    <a:tint val="75000"/>
                  </a:schemeClr>
                </a:solidFill>
              </a:defRPr>
            </a:lvl4pPr>
            <a:lvl5pPr marL="1738229" indent="0">
              <a:buNone/>
              <a:defRPr sz="1500">
                <a:solidFill>
                  <a:schemeClr val="tx1">
                    <a:tint val="75000"/>
                  </a:schemeClr>
                </a:solidFill>
              </a:defRPr>
            </a:lvl5pPr>
            <a:lvl6pPr marL="2172786" indent="0">
              <a:buNone/>
              <a:defRPr sz="1500">
                <a:solidFill>
                  <a:schemeClr val="tx1">
                    <a:tint val="75000"/>
                  </a:schemeClr>
                </a:solidFill>
              </a:defRPr>
            </a:lvl6pPr>
            <a:lvl7pPr marL="2607343" indent="0">
              <a:buNone/>
              <a:defRPr sz="1500">
                <a:solidFill>
                  <a:schemeClr val="tx1">
                    <a:tint val="75000"/>
                  </a:schemeClr>
                </a:solidFill>
              </a:defRPr>
            </a:lvl7pPr>
            <a:lvl8pPr marL="3041900" indent="0">
              <a:buNone/>
              <a:defRPr sz="1500">
                <a:solidFill>
                  <a:schemeClr val="tx1">
                    <a:tint val="75000"/>
                  </a:schemeClr>
                </a:solidFill>
              </a:defRPr>
            </a:lvl8pPr>
            <a:lvl9pPr marL="3476457" indent="0">
              <a:buNone/>
              <a:defRPr sz="15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2019/3/20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3011228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16808" y="1944798"/>
            <a:ext cx="5049362" cy="463538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014680" y="1944798"/>
            <a:ext cx="5049362" cy="463538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2019/3/20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35129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18356" y="388960"/>
            <a:ext cx="10247233" cy="141209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8358" y="1790906"/>
            <a:ext cx="5026156" cy="877695"/>
          </a:xfrm>
        </p:spPr>
        <p:txBody>
          <a:bodyPr anchor="b"/>
          <a:lstStyle>
            <a:lvl1pPr marL="0" indent="0">
              <a:buNone/>
              <a:defRPr sz="2300" b="1"/>
            </a:lvl1pPr>
            <a:lvl2pPr marL="434557" indent="0">
              <a:buNone/>
              <a:defRPr sz="1900" b="1"/>
            </a:lvl2pPr>
            <a:lvl3pPr marL="869114" indent="0">
              <a:buNone/>
              <a:defRPr sz="1700" b="1"/>
            </a:lvl3pPr>
            <a:lvl4pPr marL="1303672" indent="0">
              <a:buNone/>
              <a:defRPr sz="1500" b="1"/>
            </a:lvl4pPr>
            <a:lvl5pPr marL="1738229" indent="0">
              <a:buNone/>
              <a:defRPr sz="1500" b="1"/>
            </a:lvl5pPr>
            <a:lvl6pPr marL="2172786" indent="0">
              <a:buNone/>
              <a:defRPr sz="1500" b="1"/>
            </a:lvl6pPr>
            <a:lvl7pPr marL="2607343" indent="0">
              <a:buNone/>
              <a:defRPr sz="1500" b="1"/>
            </a:lvl7pPr>
            <a:lvl8pPr marL="3041900" indent="0">
              <a:buNone/>
              <a:defRPr sz="1500" b="1"/>
            </a:lvl8pPr>
            <a:lvl9pPr marL="3476457" indent="0">
              <a:buNone/>
              <a:defRPr sz="1500" b="1"/>
            </a:lvl9pPr>
          </a:lstStyle>
          <a:p>
            <a:pPr lvl="0"/>
            <a:r>
              <a:rPr lang="zh-CN" altLang="en-US" smtClean="0"/>
              <a:t>编辑母版文本样式</a:t>
            </a:r>
          </a:p>
        </p:txBody>
      </p:sp>
      <p:sp>
        <p:nvSpPr>
          <p:cNvPr id="4" name="Content Placeholder 3"/>
          <p:cNvSpPr>
            <a:spLocks noGrp="1"/>
          </p:cNvSpPr>
          <p:nvPr>
            <p:ph sz="half" idx="2"/>
          </p:nvPr>
        </p:nvSpPr>
        <p:spPr>
          <a:xfrm>
            <a:off x="818358" y="2668601"/>
            <a:ext cx="5026156" cy="392511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14682" y="1790906"/>
            <a:ext cx="5050909" cy="877695"/>
          </a:xfrm>
        </p:spPr>
        <p:txBody>
          <a:bodyPr anchor="b"/>
          <a:lstStyle>
            <a:lvl1pPr marL="0" indent="0">
              <a:buNone/>
              <a:defRPr sz="2300" b="1"/>
            </a:lvl1pPr>
            <a:lvl2pPr marL="434557" indent="0">
              <a:buNone/>
              <a:defRPr sz="1900" b="1"/>
            </a:lvl2pPr>
            <a:lvl3pPr marL="869114" indent="0">
              <a:buNone/>
              <a:defRPr sz="1700" b="1"/>
            </a:lvl3pPr>
            <a:lvl4pPr marL="1303672" indent="0">
              <a:buNone/>
              <a:defRPr sz="1500" b="1"/>
            </a:lvl4pPr>
            <a:lvl5pPr marL="1738229" indent="0">
              <a:buNone/>
              <a:defRPr sz="1500" b="1"/>
            </a:lvl5pPr>
            <a:lvl6pPr marL="2172786" indent="0">
              <a:buNone/>
              <a:defRPr sz="1500" b="1"/>
            </a:lvl6pPr>
            <a:lvl7pPr marL="2607343" indent="0">
              <a:buNone/>
              <a:defRPr sz="1500" b="1"/>
            </a:lvl7pPr>
            <a:lvl8pPr marL="3041900" indent="0">
              <a:buNone/>
              <a:defRPr sz="1500" b="1"/>
            </a:lvl8pPr>
            <a:lvl9pPr marL="3476457" indent="0">
              <a:buNone/>
              <a:defRPr sz="1500" b="1"/>
            </a:lvl9pPr>
          </a:lstStyle>
          <a:p>
            <a:pPr lvl="0"/>
            <a:r>
              <a:rPr lang="zh-CN" altLang="en-US" smtClean="0"/>
              <a:t>编辑母版文本样式</a:t>
            </a:r>
          </a:p>
        </p:txBody>
      </p:sp>
      <p:sp>
        <p:nvSpPr>
          <p:cNvPr id="6" name="Content Placeholder 5"/>
          <p:cNvSpPr>
            <a:spLocks noGrp="1"/>
          </p:cNvSpPr>
          <p:nvPr>
            <p:ph sz="quarter" idx="4"/>
          </p:nvPr>
        </p:nvSpPr>
        <p:spPr>
          <a:xfrm>
            <a:off x="6014682" y="2668601"/>
            <a:ext cx="5050909" cy="392511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C1EA7DF-616D-4807-B0A1-86BDC4DF6A41}" type="datetimeFigureOut">
              <a:rPr lang="zh-CN" altLang="en-US" smtClean="0"/>
              <a:t>2019/3/20 Wednesday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747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1EA7DF-616D-4807-B0A1-86BDC4DF6A41}" type="datetimeFigureOut">
              <a:rPr lang="zh-CN" altLang="en-US" smtClean="0"/>
              <a:t>2019/3/20 Wednesday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0C3213-98A9-4E0F-99D5-C6FB5FA393A0}"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370222" y="-490410"/>
            <a:ext cx="1235325" cy="1327705"/>
          </a:xfrm>
          <a:prstGeom prst="rect">
            <a:avLst/>
          </a:prstGeom>
        </p:spPr>
      </p:pic>
      <p:cxnSp>
        <p:nvCxnSpPr>
          <p:cNvPr id="10" name="直接连接符 9"/>
          <p:cNvCxnSpPr>
            <a:stCxn id="6" idx="2"/>
          </p:cNvCxnSpPr>
          <p:nvPr userDrawn="1"/>
        </p:nvCxnSpPr>
        <p:spPr>
          <a:xfrm>
            <a:off x="247440" y="837295"/>
            <a:ext cx="11449755" cy="0"/>
          </a:xfrm>
          <a:prstGeom prst="line">
            <a:avLst/>
          </a:prstGeom>
          <a:ln w="19050">
            <a:solidFill>
              <a:schemeClr val="accent4">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4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矩形 7"/>
          <p:cNvSpPr/>
          <p:nvPr userDrawn="1"/>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0083433" y="-472148"/>
            <a:ext cx="2755726" cy="2337279"/>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67195" y="4465218"/>
            <a:ext cx="6257029" cy="3044592"/>
          </a:xfrm>
          <a:prstGeom prst="rect">
            <a:avLst/>
          </a:prstGeom>
          <a:ln>
            <a:solidFill>
              <a:srgbClr val="DDDDDD"/>
            </a:solidFill>
          </a:ln>
        </p:spPr>
      </p:pic>
    </p:spTree>
    <p:extLst>
      <p:ext uri="{BB962C8B-B14F-4D97-AF65-F5344CB8AC3E}">
        <p14:creationId xmlns:p14="http://schemas.microsoft.com/office/powerpoint/2010/main" val="108820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87045"/>
            <a:ext cx="3831884" cy="1704658"/>
          </a:xfrm>
        </p:spPr>
        <p:txBody>
          <a:bodyPr anchor="b"/>
          <a:lstStyle>
            <a:lvl1pPr>
              <a:defRPr sz="3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50910" y="1051884"/>
            <a:ext cx="6014680" cy="5191765"/>
          </a:xfrm>
        </p:spPr>
        <p:txBody>
          <a:bodyPr/>
          <a:lstStyle>
            <a:lvl1pPr>
              <a:defRPr sz="3000"/>
            </a:lvl1pPr>
            <a:lvl2pPr>
              <a:defRPr sz="2700"/>
            </a:lvl2pPr>
            <a:lvl3pPr>
              <a:defRPr sz="2300"/>
            </a:lvl3pPr>
            <a:lvl4pPr>
              <a:defRPr sz="1900"/>
            </a:lvl4pPr>
            <a:lvl5pPr>
              <a:defRPr sz="1900"/>
            </a:lvl5pPr>
            <a:lvl6pPr>
              <a:defRPr sz="1900"/>
            </a:lvl6pPr>
            <a:lvl7pPr>
              <a:defRPr sz="1900"/>
            </a:lvl7pPr>
            <a:lvl8pPr>
              <a:defRPr sz="1900"/>
            </a:lvl8pPr>
            <a:lvl9pPr>
              <a:defRPr sz="19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18356" y="2191703"/>
            <a:ext cx="3831884" cy="4060400"/>
          </a:xfrm>
        </p:spPr>
        <p:txBody>
          <a:bodyPr/>
          <a:lstStyle>
            <a:lvl1pPr marL="0" indent="0">
              <a:buNone/>
              <a:defRPr sz="1500"/>
            </a:lvl1pPr>
            <a:lvl2pPr marL="434557" indent="0">
              <a:buNone/>
              <a:defRPr sz="1300"/>
            </a:lvl2pPr>
            <a:lvl3pPr marL="869114" indent="0">
              <a:buNone/>
              <a:defRPr sz="1100"/>
            </a:lvl3pPr>
            <a:lvl4pPr marL="1303672" indent="0">
              <a:buNone/>
              <a:defRPr sz="1000"/>
            </a:lvl4pPr>
            <a:lvl5pPr marL="1738229" indent="0">
              <a:buNone/>
              <a:defRPr sz="1000"/>
            </a:lvl5pPr>
            <a:lvl6pPr marL="2172786" indent="0">
              <a:buNone/>
              <a:defRPr sz="1000"/>
            </a:lvl6pPr>
            <a:lvl7pPr marL="2607343" indent="0">
              <a:buNone/>
              <a:defRPr sz="1000"/>
            </a:lvl7pPr>
            <a:lvl8pPr marL="3041900" indent="0">
              <a:buNone/>
              <a:defRPr sz="1000"/>
            </a:lvl8pPr>
            <a:lvl9pPr marL="3476457"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2019/3/20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42198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87045"/>
            <a:ext cx="3831884" cy="1704658"/>
          </a:xfrm>
        </p:spPr>
        <p:txBody>
          <a:bodyPr anchor="b"/>
          <a:lstStyle>
            <a:lvl1pPr>
              <a:defRPr sz="30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050910" y="1051884"/>
            <a:ext cx="6014680" cy="5191765"/>
          </a:xfrm>
        </p:spPr>
        <p:txBody>
          <a:bodyPr anchor="t"/>
          <a:lstStyle>
            <a:lvl1pPr marL="0" indent="0">
              <a:buNone/>
              <a:defRPr sz="3000"/>
            </a:lvl1pPr>
            <a:lvl2pPr marL="434557" indent="0">
              <a:buNone/>
              <a:defRPr sz="2700"/>
            </a:lvl2pPr>
            <a:lvl3pPr marL="869114" indent="0">
              <a:buNone/>
              <a:defRPr sz="2300"/>
            </a:lvl3pPr>
            <a:lvl4pPr marL="1303672" indent="0">
              <a:buNone/>
              <a:defRPr sz="1900"/>
            </a:lvl4pPr>
            <a:lvl5pPr marL="1738229" indent="0">
              <a:buNone/>
              <a:defRPr sz="1900"/>
            </a:lvl5pPr>
            <a:lvl6pPr marL="2172786" indent="0">
              <a:buNone/>
              <a:defRPr sz="1900"/>
            </a:lvl6pPr>
            <a:lvl7pPr marL="2607343" indent="0">
              <a:buNone/>
              <a:defRPr sz="1900"/>
            </a:lvl7pPr>
            <a:lvl8pPr marL="3041900" indent="0">
              <a:buNone/>
              <a:defRPr sz="1900"/>
            </a:lvl8pPr>
            <a:lvl9pPr marL="3476457" indent="0">
              <a:buNone/>
              <a:defRPr sz="19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18356" y="2191703"/>
            <a:ext cx="3831884" cy="4060400"/>
          </a:xfrm>
        </p:spPr>
        <p:txBody>
          <a:bodyPr/>
          <a:lstStyle>
            <a:lvl1pPr marL="0" indent="0">
              <a:buNone/>
              <a:defRPr sz="1500"/>
            </a:lvl1pPr>
            <a:lvl2pPr marL="434557" indent="0">
              <a:buNone/>
              <a:defRPr sz="1300"/>
            </a:lvl2pPr>
            <a:lvl3pPr marL="869114" indent="0">
              <a:buNone/>
              <a:defRPr sz="1100"/>
            </a:lvl3pPr>
            <a:lvl4pPr marL="1303672" indent="0">
              <a:buNone/>
              <a:defRPr sz="1000"/>
            </a:lvl4pPr>
            <a:lvl5pPr marL="1738229" indent="0">
              <a:buNone/>
              <a:defRPr sz="1000"/>
            </a:lvl5pPr>
            <a:lvl6pPr marL="2172786" indent="0">
              <a:buNone/>
              <a:defRPr sz="1000"/>
            </a:lvl6pPr>
            <a:lvl7pPr marL="2607343" indent="0">
              <a:buNone/>
              <a:defRPr sz="1000"/>
            </a:lvl7pPr>
            <a:lvl8pPr marL="3041900" indent="0">
              <a:buNone/>
              <a:defRPr sz="1000"/>
            </a:lvl8pPr>
            <a:lvl9pPr marL="3476457"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2019/3/20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94356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DCC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809" y="388960"/>
            <a:ext cx="10247233" cy="1412092"/>
          </a:xfrm>
          <a:prstGeom prst="rect">
            <a:avLst/>
          </a:prstGeom>
        </p:spPr>
        <p:txBody>
          <a:bodyPr vert="horz" lIns="115882" tIns="57941" rIns="115882" bIns="57941"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6809" y="1944798"/>
            <a:ext cx="10247233" cy="4635384"/>
          </a:xfrm>
          <a:prstGeom prst="rect">
            <a:avLst/>
          </a:prstGeom>
        </p:spPr>
        <p:txBody>
          <a:bodyPr vert="horz" lIns="115882" tIns="57941" rIns="115882" bIns="57941"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16808" y="6771279"/>
            <a:ext cx="2673192" cy="388960"/>
          </a:xfrm>
          <a:prstGeom prst="rect">
            <a:avLst/>
          </a:prstGeom>
        </p:spPr>
        <p:txBody>
          <a:bodyPr vert="horz" lIns="115882" tIns="57941" rIns="115882" bIns="57941" rtlCol="0" anchor="ctr"/>
          <a:lstStyle>
            <a:lvl1pPr algn="l">
              <a:defRPr sz="1100">
                <a:solidFill>
                  <a:schemeClr val="tx1">
                    <a:tint val="75000"/>
                  </a:schemeClr>
                </a:solidFill>
              </a:defRPr>
            </a:lvl1pPr>
          </a:lstStyle>
          <a:p>
            <a:fld id="{9C1EA7DF-616D-4807-B0A1-86BDC4DF6A41}" type="datetimeFigureOut">
              <a:rPr lang="zh-CN" altLang="en-US" smtClean="0"/>
              <a:t>2019/3/20 Wednesday</a:t>
            </a:fld>
            <a:endParaRPr lang="zh-CN" altLang="en-US"/>
          </a:p>
        </p:txBody>
      </p:sp>
      <p:sp>
        <p:nvSpPr>
          <p:cNvPr id="5" name="Footer Placeholder 4"/>
          <p:cNvSpPr>
            <a:spLocks noGrp="1"/>
          </p:cNvSpPr>
          <p:nvPr>
            <p:ph type="ftr" sz="quarter" idx="3"/>
          </p:nvPr>
        </p:nvSpPr>
        <p:spPr>
          <a:xfrm>
            <a:off x="3935532" y="6771279"/>
            <a:ext cx="4009787" cy="388960"/>
          </a:xfrm>
          <a:prstGeom prst="rect">
            <a:avLst/>
          </a:prstGeom>
        </p:spPr>
        <p:txBody>
          <a:bodyPr vert="horz" lIns="115882" tIns="57941" rIns="115882" bIns="57941" rtlCol="0" anchor="ctr"/>
          <a:lstStyle>
            <a:lvl1pPr algn="ctr">
              <a:defRPr sz="11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390850" y="6771279"/>
            <a:ext cx="2673192" cy="388960"/>
          </a:xfrm>
          <a:prstGeom prst="rect">
            <a:avLst/>
          </a:prstGeom>
        </p:spPr>
        <p:txBody>
          <a:bodyPr vert="horz" lIns="115882" tIns="57941" rIns="115882" bIns="57941" rtlCol="0" anchor="ctr"/>
          <a:lstStyle>
            <a:lvl1pPr algn="r">
              <a:defRPr sz="1100">
                <a:solidFill>
                  <a:schemeClr val="tx1">
                    <a:tint val="75000"/>
                  </a:schemeClr>
                </a:solidFill>
              </a:defRPr>
            </a:lvl1p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491098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869114"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17279" indent="-217279" algn="l" defTabSz="869114" rtl="0" eaLnBrk="1" latinLnBrk="0" hangingPunct="1">
        <a:lnSpc>
          <a:spcPct val="90000"/>
        </a:lnSpc>
        <a:spcBef>
          <a:spcPts val="950"/>
        </a:spcBef>
        <a:buFont typeface="Arial" panose="020B0604020202020204" pitchFamily="34" charset="0"/>
        <a:buChar char="•"/>
        <a:defRPr sz="2700" kern="1200">
          <a:solidFill>
            <a:schemeClr val="tx1"/>
          </a:solidFill>
          <a:latin typeface="+mn-lt"/>
          <a:ea typeface="+mn-ea"/>
          <a:cs typeface="+mn-cs"/>
        </a:defRPr>
      </a:lvl1pPr>
      <a:lvl2pPr marL="651836" indent="-217279" algn="l" defTabSz="869114" rtl="0" eaLnBrk="1" latinLnBrk="0" hangingPunct="1">
        <a:lnSpc>
          <a:spcPct val="90000"/>
        </a:lnSpc>
        <a:spcBef>
          <a:spcPts val="475"/>
        </a:spcBef>
        <a:buFont typeface="Arial" panose="020B0604020202020204" pitchFamily="34" charset="0"/>
        <a:buChar char="•"/>
        <a:defRPr sz="2300" kern="1200">
          <a:solidFill>
            <a:schemeClr val="tx1"/>
          </a:solidFill>
          <a:latin typeface="+mn-lt"/>
          <a:ea typeface="+mn-ea"/>
          <a:cs typeface="+mn-cs"/>
        </a:defRPr>
      </a:lvl2pPr>
      <a:lvl3pPr marL="1086393" indent="-217279" algn="l" defTabSz="869114"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950"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4pPr>
      <a:lvl5pPr marL="1955507"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5pPr>
      <a:lvl6pPr marL="2390064"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6pPr>
      <a:lvl7pPr marL="2824622"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7pPr>
      <a:lvl8pPr marL="3259179"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8pPr>
      <a:lvl9pPr marL="3693736"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9114" rtl="0" eaLnBrk="1" latinLnBrk="0" hangingPunct="1">
        <a:defRPr sz="1700" kern="1200">
          <a:solidFill>
            <a:schemeClr val="tx1"/>
          </a:solidFill>
          <a:latin typeface="+mn-lt"/>
          <a:ea typeface="+mn-ea"/>
          <a:cs typeface="+mn-cs"/>
        </a:defRPr>
      </a:lvl1pPr>
      <a:lvl2pPr marL="434557" algn="l" defTabSz="869114" rtl="0" eaLnBrk="1" latinLnBrk="0" hangingPunct="1">
        <a:defRPr sz="1700" kern="1200">
          <a:solidFill>
            <a:schemeClr val="tx1"/>
          </a:solidFill>
          <a:latin typeface="+mn-lt"/>
          <a:ea typeface="+mn-ea"/>
          <a:cs typeface="+mn-cs"/>
        </a:defRPr>
      </a:lvl2pPr>
      <a:lvl3pPr marL="869114" algn="l" defTabSz="869114" rtl="0" eaLnBrk="1" latinLnBrk="0" hangingPunct="1">
        <a:defRPr sz="1700" kern="1200">
          <a:solidFill>
            <a:schemeClr val="tx1"/>
          </a:solidFill>
          <a:latin typeface="+mn-lt"/>
          <a:ea typeface="+mn-ea"/>
          <a:cs typeface="+mn-cs"/>
        </a:defRPr>
      </a:lvl3pPr>
      <a:lvl4pPr marL="1303672" algn="l" defTabSz="869114" rtl="0" eaLnBrk="1" latinLnBrk="0" hangingPunct="1">
        <a:defRPr sz="1700" kern="1200">
          <a:solidFill>
            <a:schemeClr val="tx1"/>
          </a:solidFill>
          <a:latin typeface="+mn-lt"/>
          <a:ea typeface="+mn-ea"/>
          <a:cs typeface="+mn-cs"/>
        </a:defRPr>
      </a:lvl4pPr>
      <a:lvl5pPr marL="1738229" algn="l" defTabSz="869114" rtl="0" eaLnBrk="1" latinLnBrk="0" hangingPunct="1">
        <a:defRPr sz="1700" kern="1200">
          <a:solidFill>
            <a:schemeClr val="tx1"/>
          </a:solidFill>
          <a:latin typeface="+mn-lt"/>
          <a:ea typeface="+mn-ea"/>
          <a:cs typeface="+mn-cs"/>
        </a:defRPr>
      </a:lvl5pPr>
      <a:lvl6pPr marL="2172786" algn="l" defTabSz="869114" rtl="0" eaLnBrk="1" latinLnBrk="0" hangingPunct="1">
        <a:defRPr sz="1700" kern="1200">
          <a:solidFill>
            <a:schemeClr val="tx1"/>
          </a:solidFill>
          <a:latin typeface="+mn-lt"/>
          <a:ea typeface="+mn-ea"/>
          <a:cs typeface="+mn-cs"/>
        </a:defRPr>
      </a:lvl6pPr>
      <a:lvl7pPr marL="2607343" algn="l" defTabSz="869114" rtl="0" eaLnBrk="1" latinLnBrk="0" hangingPunct="1">
        <a:defRPr sz="1700" kern="1200">
          <a:solidFill>
            <a:schemeClr val="tx1"/>
          </a:solidFill>
          <a:latin typeface="+mn-lt"/>
          <a:ea typeface="+mn-ea"/>
          <a:cs typeface="+mn-cs"/>
        </a:defRPr>
      </a:lvl7pPr>
      <a:lvl8pPr marL="3041900" algn="l" defTabSz="869114" rtl="0" eaLnBrk="1" latinLnBrk="0" hangingPunct="1">
        <a:defRPr sz="1700" kern="1200">
          <a:solidFill>
            <a:schemeClr val="tx1"/>
          </a:solidFill>
          <a:latin typeface="+mn-lt"/>
          <a:ea typeface="+mn-ea"/>
          <a:cs typeface="+mn-cs"/>
        </a:defRPr>
      </a:lvl8pPr>
      <a:lvl9pPr marL="3476457" algn="l" defTabSz="86911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27.2.2.txt"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27.3.1-2.txt" TargetMode="External"/><Relationship Id="rId2" Type="http://schemas.openxmlformats.org/officeDocument/2006/relationships/hyperlink" Target="27.3.1-1.txt"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27.3.4.txt"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27.4.1-2.txt" TargetMode="External"/><Relationship Id="rId2" Type="http://schemas.openxmlformats.org/officeDocument/2006/relationships/hyperlink" Target="27.4.1-1.txt"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hyperlink" Target="27.4.2.txt"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27.4.4.txt"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27.5.1.txt"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4712" y="1417677"/>
            <a:ext cx="10319656"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27</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【综合实例】多功能文档查看器</a:t>
            </a:r>
          </a:p>
        </p:txBody>
      </p:sp>
      <p:sp>
        <p:nvSpPr>
          <p:cNvPr id="3" name="TextBox 2"/>
          <p:cNvSpPr txBox="1"/>
          <p:nvPr/>
        </p:nvSpPr>
        <p:spPr>
          <a:xfrm>
            <a:off x="6044540" y="3111333"/>
            <a:ext cx="4892634" cy="646331"/>
          </a:xfrm>
          <a:prstGeom prst="rect">
            <a:avLst/>
          </a:prstGeom>
          <a:noFill/>
        </p:spPr>
        <p:txBody>
          <a:bodyPr wrap="square" rtlCol="0">
            <a:spAutoFit/>
          </a:bodyPr>
          <a:lstStyle/>
          <a:p>
            <a:r>
              <a:rPr lang="en-US" altLang="zh-CN" sz="3600" b="1" dirty="0" smtClean="0"/>
              <a:t>——</a:t>
            </a:r>
            <a:r>
              <a:rPr lang="zh-CN" altLang="zh-CN" sz="3600" b="1" dirty="0"/>
              <a:t>核心功能界面演示</a:t>
            </a:r>
          </a:p>
        </p:txBody>
      </p:sp>
    </p:spTree>
    <p:extLst>
      <p:ext uri="{BB962C8B-B14F-4D97-AF65-F5344CB8AC3E}">
        <p14:creationId xmlns:p14="http://schemas.microsoft.com/office/powerpoint/2010/main" val="48963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4503514" y="3773479"/>
            <a:ext cx="2787937" cy="518595"/>
          </a:xfrm>
          <a:prstGeom prst="rect">
            <a:avLst/>
          </a:prstGeom>
          <a:noFill/>
        </p:spPr>
        <p:txBody>
          <a:bodyPr wrap="square" lIns="86863" tIns="43430" rIns="86863" bIns="43430" rtlCol="0">
            <a:spAutoFit/>
          </a:bodyPr>
          <a:lstStyle/>
          <a:p>
            <a:r>
              <a:rPr lang="zh-CN" altLang="zh-CN" sz="2800" b="1" dirty="0"/>
              <a:t>主程序代码框架</a:t>
            </a:r>
          </a:p>
        </p:txBody>
      </p:sp>
    </p:spTree>
    <p:extLst>
      <p:ext uri="{BB962C8B-B14F-4D97-AF65-F5344CB8AC3E}">
        <p14:creationId xmlns:p14="http://schemas.microsoft.com/office/powerpoint/2010/main" val="390358009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339102" cy="461665"/>
          </a:xfrm>
          <a:prstGeom prst="rect">
            <a:avLst/>
          </a:prstGeom>
        </p:spPr>
        <p:txBody>
          <a:bodyPr wrap="none">
            <a:spAutoFit/>
          </a:bodyPr>
          <a:lstStyle/>
          <a:p>
            <a:r>
              <a:rPr lang="zh-CN" altLang="zh-CN" sz="2400" b="1" dirty="0"/>
              <a:t>主程序代码框架</a:t>
            </a:r>
          </a:p>
        </p:txBody>
      </p:sp>
      <p:sp>
        <p:nvSpPr>
          <p:cNvPr id="3" name="TextBox 2"/>
          <p:cNvSpPr txBox="1"/>
          <p:nvPr/>
        </p:nvSpPr>
        <p:spPr>
          <a:xfrm>
            <a:off x="771896" y="997527"/>
            <a:ext cx="10390909" cy="2446824"/>
          </a:xfrm>
          <a:prstGeom prst="rect">
            <a:avLst/>
          </a:prstGeom>
          <a:noFill/>
        </p:spPr>
        <p:txBody>
          <a:bodyPr wrap="square" rtlCol="0">
            <a:spAutoFit/>
          </a:bodyPr>
          <a:lstStyle/>
          <a:p>
            <a:pPr indent="450850"/>
            <a:r>
              <a:rPr lang="zh-CN" altLang="zh-CN" dirty="0"/>
              <a:t>本例程序主体部分的代码写在</a:t>
            </a:r>
            <a:r>
              <a:rPr lang="en-US" altLang="zh-CN" dirty="0" err="1"/>
              <a:t>main.qml</a:t>
            </a:r>
            <a:r>
              <a:rPr lang="zh-CN" altLang="zh-CN" dirty="0"/>
              <a:t>文件中，代码量较多，为了给读者一个总体印象以便于理解，这里先只给出</a:t>
            </a:r>
            <a:r>
              <a:rPr lang="zh-CN" altLang="zh-CN" dirty="0">
                <a:hlinkClick r:id="rId2" action="ppaction://hlinkfile"/>
              </a:rPr>
              <a:t>程序整体的代码</a:t>
            </a:r>
            <a:r>
              <a:rPr lang="zh-CN" altLang="zh-CN" dirty="0" smtClean="0">
                <a:hlinkClick r:id="rId2" action="ppaction://hlinkfile"/>
              </a:rPr>
              <a:t>框架</a:t>
            </a:r>
            <a:r>
              <a:rPr lang="zh-CN" altLang="en-US" dirty="0" smtClean="0">
                <a:hlinkClick r:id="rId2" action="ppaction://hlinkfile"/>
              </a:rPr>
              <a:t>。</a:t>
            </a:r>
            <a:endParaRPr lang="zh-CN" altLang="zh-CN" dirty="0"/>
          </a:p>
          <a:p>
            <a:pPr indent="450850"/>
            <a:r>
              <a:rPr lang="zh-CN" altLang="zh-CN" b="1" dirty="0"/>
              <a:t>其中</a:t>
            </a:r>
            <a:r>
              <a:rPr lang="zh-CN" altLang="zh-CN" dirty="0"/>
              <a:t>，</a:t>
            </a:r>
          </a:p>
          <a:p>
            <a:pPr indent="450850"/>
            <a:r>
              <a:rPr lang="en-US" altLang="zh-CN" b="1" dirty="0"/>
              <a:t>(a) Action</a:t>
            </a:r>
            <a:r>
              <a:rPr lang="zh-CN" altLang="zh-CN" dirty="0"/>
              <a:t>：</a:t>
            </a:r>
            <a:r>
              <a:rPr lang="en-US" altLang="zh-CN" dirty="0"/>
              <a:t>Action</a:t>
            </a:r>
            <a:r>
              <a:rPr lang="zh-CN" altLang="zh-CN" dirty="0"/>
              <a:t>是</a:t>
            </a:r>
            <a:r>
              <a:rPr lang="en-US" altLang="zh-CN" dirty="0" err="1"/>
              <a:t>Qt</a:t>
            </a:r>
            <a:r>
              <a:rPr lang="en-US" altLang="zh-CN" dirty="0"/>
              <a:t> Quick</a:t>
            </a:r>
            <a:r>
              <a:rPr lang="zh-CN" altLang="zh-CN" dirty="0"/>
              <a:t>为菜单式桌面应用开发提供的一种特殊元素，它的主要作用是将界面上</a:t>
            </a:r>
            <a:r>
              <a:rPr lang="en-US" altLang="zh-CN" dirty="0"/>
              <a:t>UI</a:t>
            </a:r>
            <a:r>
              <a:rPr lang="zh-CN" altLang="zh-CN" dirty="0"/>
              <a:t>控件之间的关联属性及需要完成的动作单独分离出来并重新封装成为一个实体，以便用户在设计界面时可以随时引用。</a:t>
            </a:r>
            <a:r>
              <a:rPr lang="en-US" altLang="zh-CN" dirty="0"/>
              <a:t>Action</a:t>
            </a:r>
            <a:r>
              <a:rPr lang="zh-CN" altLang="zh-CN" dirty="0"/>
              <a:t>的功能相当强大，</a:t>
            </a:r>
            <a:r>
              <a:rPr lang="en-US" altLang="zh-CN" dirty="0"/>
              <a:t>Action</a:t>
            </a:r>
            <a:r>
              <a:rPr lang="zh-CN" altLang="zh-CN" dirty="0"/>
              <a:t>类有</a:t>
            </a:r>
            <a:r>
              <a:rPr lang="en-US" altLang="zh-CN" dirty="0"/>
              <a:t>text</a:t>
            </a:r>
            <a:r>
              <a:rPr lang="zh-CN" altLang="zh-CN" dirty="0"/>
              <a:t>、</a:t>
            </a:r>
            <a:r>
              <a:rPr lang="en-US" altLang="zh-CN" dirty="0" err="1"/>
              <a:t>iconSource</a:t>
            </a:r>
            <a:r>
              <a:rPr lang="zh-CN" altLang="zh-CN" dirty="0"/>
              <a:t>、</a:t>
            </a:r>
            <a:r>
              <a:rPr lang="en-US" altLang="zh-CN" dirty="0" err="1"/>
              <a:t>iconName</a:t>
            </a:r>
            <a:r>
              <a:rPr lang="zh-CN" altLang="zh-CN" dirty="0"/>
              <a:t>、</a:t>
            </a:r>
            <a:r>
              <a:rPr lang="en-US" altLang="zh-CN" dirty="0"/>
              <a:t>shortcut</a:t>
            </a:r>
            <a:r>
              <a:rPr lang="zh-CN" altLang="zh-CN" dirty="0"/>
              <a:t>等属性及</a:t>
            </a:r>
            <a:r>
              <a:rPr lang="en-US" altLang="zh-CN" dirty="0"/>
              <a:t>triggered</a:t>
            </a:r>
            <a:r>
              <a:rPr lang="zh-CN" altLang="zh-CN" dirty="0"/>
              <a:t>信号，因为几乎所有</a:t>
            </a:r>
            <a:r>
              <a:rPr lang="en-US" altLang="zh-CN" dirty="0" err="1"/>
              <a:t>MenuItem</a:t>
            </a:r>
            <a:r>
              <a:rPr lang="zh-CN" altLang="zh-CN" dirty="0"/>
              <a:t>里的属性在</a:t>
            </a:r>
            <a:r>
              <a:rPr lang="en-US" altLang="zh-CN" dirty="0"/>
              <a:t>Action</a:t>
            </a:r>
            <a:r>
              <a:rPr lang="zh-CN" altLang="zh-CN" dirty="0"/>
              <a:t>里都能找到对应的成员，故</a:t>
            </a:r>
            <a:r>
              <a:rPr lang="en-US" altLang="zh-CN" dirty="0" err="1"/>
              <a:t>MenuItem</a:t>
            </a:r>
            <a:r>
              <a:rPr lang="zh-CN" altLang="zh-CN" dirty="0"/>
              <a:t>的</a:t>
            </a:r>
            <a:r>
              <a:rPr lang="en-US" altLang="zh-CN" dirty="0"/>
              <a:t>text</a:t>
            </a:r>
            <a:r>
              <a:rPr lang="zh-CN" altLang="zh-CN" dirty="0"/>
              <a:t>、</a:t>
            </a:r>
            <a:r>
              <a:rPr lang="en-US" altLang="zh-CN" dirty="0" err="1"/>
              <a:t>iconSource</a:t>
            </a:r>
            <a:r>
              <a:rPr lang="zh-CN" altLang="zh-CN" dirty="0"/>
              <a:t>、</a:t>
            </a:r>
            <a:r>
              <a:rPr lang="en-US" altLang="zh-CN" dirty="0"/>
              <a:t>trigger</a:t>
            </a:r>
            <a:r>
              <a:rPr lang="zh-CN" altLang="zh-CN" dirty="0"/>
              <a:t>信号等实现的效果都可以通过</a:t>
            </a:r>
            <a:r>
              <a:rPr lang="en-US" altLang="zh-CN" dirty="0"/>
              <a:t>Action</a:t>
            </a:r>
            <a:r>
              <a:rPr lang="zh-CN" altLang="zh-CN" dirty="0"/>
              <a:t>来实现，这两种方式是等同的。例如，本例中定义的一个</a:t>
            </a:r>
            <a:r>
              <a:rPr lang="en-US" altLang="zh-CN" dirty="0"/>
              <a:t>Action</a:t>
            </a:r>
            <a:r>
              <a:rPr lang="zh-CN" altLang="zh-CN" dirty="0"/>
              <a:t>（“打开图片”</a:t>
            </a:r>
            <a:r>
              <a:rPr lang="en-US" altLang="zh-CN" dirty="0"/>
              <a:t>Action</a:t>
            </a:r>
            <a:r>
              <a:rPr lang="zh-CN" altLang="zh-CN" dirty="0"/>
              <a:t>）代码为</a:t>
            </a:r>
            <a:r>
              <a:rPr lang="zh-CN" altLang="zh-CN" dirty="0" smtClean="0"/>
              <a:t>：</a:t>
            </a:r>
            <a:endParaRPr lang="zh-CN" altLang="zh-CN" dirty="0"/>
          </a:p>
        </p:txBody>
      </p:sp>
      <p:sp>
        <p:nvSpPr>
          <p:cNvPr id="4" name="TextBox 3"/>
          <p:cNvSpPr txBox="1"/>
          <p:nvPr/>
        </p:nvSpPr>
        <p:spPr>
          <a:xfrm>
            <a:off x="1330036" y="3444351"/>
            <a:ext cx="9203377" cy="2128242"/>
          </a:xfrm>
          <a:prstGeom prst="roundRect">
            <a:avLst>
              <a:gd name="adj" fmla="val 9413"/>
            </a:avLst>
          </a:prstGeom>
          <a:solidFill>
            <a:srgbClr val="DDDDDD"/>
          </a:solidFill>
        </p:spPr>
        <p:txBody>
          <a:bodyPr wrap="square" rtlCol="0">
            <a:spAutoFit/>
          </a:bodyPr>
          <a:lstStyle/>
          <a:p>
            <a:r>
              <a:rPr lang="en-US" altLang="zh-CN" dirty="0"/>
              <a:t>Action {</a:t>
            </a:r>
            <a:endParaRPr lang="zh-CN" altLang="zh-CN" dirty="0"/>
          </a:p>
          <a:p>
            <a:r>
              <a:rPr lang="en-US" altLang="zh-CN" dirty="0"/>
              <a:t>    id: </a:t>
            </a:r>
            <a:r>
              <a:rPr lang="en-US" altLang="zh-CN" dirty="0" err="1"/>
              <a:t>imgOpenAction</a:t>
            </a:r>
            <a:r>
              <a:rPr lang="en-US" altLang="zh-CN" dirty="0"/>
              <a:t>				</a:t>
            </a:r>
            <a:r>
              <a:rPr lang="en-US" altLang="zh-CN" dirty="0" smtClean="0"/>
              <a:t>//</a:t>
            </a:r>
            <a:r>
              <a:rPr lang="en-US" altLang="zh-CN" dirty="0"/>
              <a:t>Action</a:t>
            </a:r>
            <a:r>
              <a:rPr lang="zh-CN" altLang="zh-CN" dirty="0"/>
              <a:t>标识名</a:t>
            </a:r>
          </a:p>
          <a:p>
            <a:r>
              <a:rPr lang="en-US" altLang="zh-CN" dirty="0"/>
              <a:t>    </a:t>
            </a:r>
            <a:r>
              <a:rPr lang="en-US" altLang="zh-CN" dirty="0" err="1"/>
              <a:t>iconSource</a:t>
            </a:r>
            <a:r>
              <a:rPr lang="en-US" altLang="zh-CN" dirty="0"/>
              <a:t>: "images/fileimage.png"		</a:t>
            </a:r>
            <a:r>
              <a:rPr lang="en-US" altLang="zh-CN" dirty="0" smtClean="0"/>
              <a:t>	//</a:t>
            </a:r>
            <a:r>
              <a:rPr lang="zh-CN" altLang="zh-CN" dirty="0"/>
              <a:t>图标来源</a:t>
            </a:r>
          </a:p>
          <a:p>
            <a:r>
              <a:rPr lang="en-US" altLang="zh-CN" dirty="0"/>
              <a:t>    </a:t>
            </a:r>
            <a:r>
              <a:rPr lang="en-US" altLang="zh-CN" dirty="0" err="1"/>
              <a:t>iconName</a:t>
            </a:r>
            <a:r>
              <a:rPr lang="en-US" altLang="zh-CN" dirty="0"/>
              <a:t>: "image-open"				</a:t>
            </a:r>
            <a:r>
              <a:rPr lang="en-US" altLang="zh-CN" dirty="0" smtClean="0"/>
              <a:t>//</a:t>
            </a:r>
            <a:r>
              <a:rPr lang="zh-CN" altLang="zh-CN" dirty="0"/>
              <a:t>图标名</a:t>
            </a:r>
          </a:p>
          <a:p>
            <a:r>
              <a:rPr lang="en-US" altLang="zh-CN" dirty="0"/>
              <a:t>    text: "</a:t>
            </a:r>
            <a:r>
              <a:rPr lang="zh-CN" altLang="zh-CN" dirty="0"/>
              <a:t>打开图片</a:t>
            </a:r>
            <a:r>
              <a:rPr lang="en-US" altLang="zh-CN" dirty="0"/>
              <a:t>"					</a:t>
            </a:r>
            <a:r>
              <a:rPr lang="en-US" altLang="zh-CN" dirty="0" smtClean="0"/>
              <a:t>//</a:t>
            </a:r>
            <a:r>
              <a:rPr lang="zh-CN" altLang="zh-CN" dirty="0"/>
              <a:t>提示文本</a:t>
            </a:r>
          </a:p>
          <a:p>
            <a:r>
              <a:rPr lang="en-US" altLang="zh-CN" dirty="0"/>
              <a:t>    </a:t>
            </a:r>
            <a:r>
              <a:rPr lang="en-US" altLang="zh-CN" dirty="0" err="1"/>
              <a:t>onTriggered</a:t>
            </a:r>
            <a:r>
              <a:rPr lang="en-US" altLang="zh-CN" dirty="0"/>
              <a:t>: </a:t>
            </a:r>
            <a:r>
              <a:rPr lang="en-US" altLang="zh-CN" dirty="0" err="1"/>
              <a:t>imgDlg.open</a:t>
            </a:r>
            <a:r>
              <a:rPr lang="en-US" altLang="zh-CN" dirty="0"/>
              <a:t>()				//</a:t>
            </a:r>
            <a:r>
              <a:rPr lang="zh-CN" altLang="zh-CN" dirty="0"/>
              <a:t>触发动作</a:t>
            </a:r>
          </a:p>
          <a:p>
            <a:r>
              <a:rPr lang="en-US" altLang="zh-CN" dirty="0" smtClean="0"/>
              <a:t>}</a:t>
            </a:r>
            <a:endParaRPr lang="zh-CN" altLang="zh-CN" dirty="0"/>
          </a:p>
        </p:txBody>
      </p:sp>
      <p:sp>
        <p:nvSpPr>
          <p:cNvPr id="5" name="矩形 4"/>
          <p:cNvSpPr/>
          <p:nvPr/>
        </p:nvSpPr>
        <p:spPr>
          <a:xfrm>
            <a:off x="1288472" y="5578725"/>
            <a:ext cx="7618022" cy="353943"/>
          </a:xfrm>
          <a:prstGeom prst="rect">
            <a:avLst/>
          </a:prstGeom>
        </p:spPr>
        <p:txBody>
          <a:bodyPr wrap="square">
            <a:spAutoFit/>
          </a:bodyPr>
          <a:lstStyle/>
          <a:p>
            <a:r>
              <a:rPr lang="zh-CN" altLang="zh-CN" dirty="0"/>
              <a:t>这样定义后，在设计菜单项时就可直接引用该</a:t>
            </a:r>
            <a:r>
              <a:rPr lang="en-US" altLang="zh-CN" dirty="0"/>
              <a:t>Action</a:t>
            </a:r>
            <a:r>
              <a:rPr lang="zh-CN" altLang="zh-CN" dirty="0"/>
              <a:t>的标识名，如下：</a:t>
            </a:r>
          </a:p>
        </p:txBody>
      </p:sp>
      <p:sp>
        <p:nvSpPr>
          <p:cNvPr id="6" name="TextBox 5"/>
          <p:cNvSpPr txBox="1"/>
          <p:nvPr/>
        </p:nvSpPr>
        <p:spPr>
          <a:xfrm>
            <a:off x="1365661" y="5925628"/>
            <a:ext cx="9203377" cy="1193840"/>
          </a:xfrm>
          <a:prstGeom prst="roundRect">
            <a:avLst>
              <a:gd name="adj" fmla="val 9413"/>
            </a:avLst>
          </a:prstGeom>
          <a:solidFill>
            <a:srgbClr val="DDDDDD"/>
          </a:solidFill>
        </p:spPr>
        <p:txBody>
          <a:bodyPr wrap="square" rtlCol="0">
            <a:spAutoFit/>
          </a:bodyPr>
          <a:lstStyle/>
          <a:p>
            <a:r>
              <a:rPr lang="en-US" altLang="zh-CN" dirty="0" err="1"/>
              <a:t>MenuItem</a:t>
            </a:r>
            <a:r>
              <a:rPr lang="en-US" altLang="zh-CN" dirty="0"/>
              <a:t> {</a:t>
            </a:r>
            <a:endParaRPr lang="zh-CN" altLang="zh-CN" dirty="0"/>
          </a:p>
          <a:p>
            <a:r>
              <a:rPr lang="en-US" altLang="zh-CN" dirty="0"/>
              <a:t>    text: "</a:t>
            </a:r>
            <a:r>
              <a:rPr lang="zh-CN" altLang="zh-CN" dirty="0"/>
              <a:t>图片</a:t>
            </a:r>
            <a:r>
              <a:rPr lang="en-US" altLang="zh-CN" dirty="0"/>
              <a:t>..."</a:t>
            </a:r>
            <a:endParaRPr lang="zh-CN" altLang="zh-CN" dirty="0"/>
          </a:p>
          <a:p>
            <a:r>
              <a:rPr lang="en-US" altLang="zh-CN" dirty="0"/>
              <a:t>    action: </a:t>
            </a:r>
            <a:r>
              <a:rPr lang="en-US" altLang="zh-CN" dirty="0" err="1"/>
              <a:t>imgOpenAction</a:t>
            </a:r>
            <a:r>
              <a:rPr lang="en-US" altLang="zh-CN" dirty="0"/>
              <a:t>					//</a:t>
            </a:r>
            <a:r>
              <a:rPr lang="zh-CN" altLang="zh-CN" dirty="0"/>
              <a:t>指定所用</a:t>
            </a:r>
            <a:r>
              <a:rPr lang="en-US" altLang="zh-CN" dirty="0"/>
              <a:t>Action</a:t>
            </a:r>
            <a:r>
              <a:rPr lang="zh-CN" altLang="zh-CN" dirty="0"/>
              <a:t>的标识名</a:t>
            </a:r>
          </a:p>
          <a:p>
            <a:r>
              <a:rPr lang="en-US" altLang="zh-CN" dirty="0"/>
              <a:t>}</a:t>
            </a:r>
            <a:endParaRPr lang="zh-CN" altLang="zh-CN" dirty="0"/>
          </a:p>
        </p:txBody>
      </p:sp>
    </p:spTree>
    <p:extLst>
      <p:ext uri="{BB962C8B-B14F-4D97-AF65-F5344CB8AC3E}">
        <p14:creationId xmlns:p14="http://schemas.microsoft.com/office/powerpoint/2010/main" val="57775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353787" y="2173260"/>
            <a:ext cx="8930244" cy="391808"/>
          </a:xfrm>
          <a:prstGeom prst="round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136845" y="328908"/>
            <a:ext cx="2339102" cy="461665"/>
          </a:xfrm>
          <a:prstGeom prst="rect">
            <a:avLst/>
          </a:prstGeom>
        </p:spPr>
        <p:txBody>
          <a:bodyPr wrap="none">
            <a:spAutoFit/>
          </a:bodyPr>
          <a:lstStyle/>
          <a:p>
            <a:r>
              <a:rPr lang="zh-CN" altLang="zh-CN" sz="2400" b="1" dirty="0"/>
              <a:t>主程序代码框架</a:t>
            </a:r>
          </a:p>
        </p:txBody>
      </p:sp>
      <p:sp>
        <p:nvSpPr>
          <p:cNvPr id="3" name="TextBox 2"/>
          <p:cNvSpPr txBox="1"/>
          <p:nvPr/>
        </p:nvSpPr>
        <p:spPr>
          <a:xfrm>
            <a:off x="783771" y="1009403"/>
            <a:ext cx="10497787" cy="2185214"/>
          </a:xfrm>
          <a:prstGeom prst="rect">
            <a:avLst/>
          </a:prstGeom>
          <a:noFill/>
        </p:spPr>
        <p:txBody>
          <a:bodyPr wrap="square" rtlCol="0">
            <a:spAutoFit/>
          </a:bodyPr>
          <a:lstStyle/>
          <a:p>
            <a:pPr indent="450850"/>
            <a:r>
              <a:rPr lang="zh-CN" altLang="zh-CN" sz="1800" dirty="0"/>
              <a:t>如此一来，该菜单项就具备了这个</a:t>
            </a:r>
            <a:r>
              <a:rPr lang="en-US" altLang="zh-CN" sz="1800" dirty="0"/>
              <a:t>Action</a:t>
            </a:r>
            <a:r>
              <a:rPr lang="zh-CN" altLang="zh-CN" sz="1800" dirty="0"/>
              <a:t>的全部功能。若有需要，用户还可以只定义一个</a:t>
            </a:r>
            <a:r>
              <a:rPr lang="en-US" altLang="zh-CN" sz="1800" dirty="0"/>
              <a:t>Action</a:t>
            </a:r>
            <a:r>
              <a:rPr lang="zh-CN" altLang="zh-CN" sz="1800" dirty="0"/>
              <a:t>而在多个预设功能完全相同的子菜单项中重复多次使用（提高代码复用性）。使用</a:t>
            </a:r>
            <a:r>
              <a:rPr lang="en-US" altLang="zh-CN" sz="1800" dirty="0"/>
              <a:t>Action</a:t>
            </a:r>
            <a:r>
              <a:rPr lang="zh-CN" altLang="zh-CN" sz="1800" dirty="0"/>
              <a:t>还有一大好处，即在设计工具栏时只须指定工具按钮</a:t>
            </a:r>
            <a:r>
              <a:rPr lang="en-US" altLang="zh-CN" sz="1800" dirty="0" err="1"/>
              <a:t>ToolButton</a:t>
            </a:r>
            <a:r>
              <a:rPr lang="zh-CN" altLang="zh-CN" sz="1800" dirty="0"/>
              <a:t>的</a:t>
            </a:r>
            <a:r>
              <a:rPr lang="en-US" altLang="zh-CN" sz="1800" dirty="0"/>
              <a:t>action</a:t>
            </a:r>
            <a:r>
              <a:rPr lang="zh-CN" altLang="zh-CN" sz="1800" dirty="0"/>
              <a:t>属性为之前定义的某个</a:t>
            </a:r>
            <a:r>
              <a:rPr lang="en-US" altLang="zh-CN" sz="1800" dirty="0"/>
              <a:t>Action</a:t>
            </a:r>
            <a:r>
              <a:rPr lang="zh-CN" altLang="zh-CN" sz="1800" dirty="0"/>
              <a:t>的标识，就能很容易将它与对应菜单项关联起来，如本例中的语句：</a:t>
            </a:r>
          </a:p>
          <a:p>
            <a:pPr indent="450850">
              <a:spcBef>
                <a:spcPts val="600"/>
              </a:spcBef>
              <a:spcAft>
                <a:spcPts val="600"/>
              </a:spcAft>
            </a:pPr>
            <a:r>
              <a:rPr lang="en-US" altLang="zh-CN" sz="1800" dirty="0" smtClean="0"/>
              <a:t>    </a:t>
            </a:r>
            <a:r>
              <a:rPr lang="en-US" altLang="zh-CN" sz="1800" dirty="0" err="1" smtClean="0"/>
              <a:t>ToolButton</a:t>
            </a:r>
            <a:r>
              <a:rPr lang="en-US" altLang="zh-CN" sz="1800" dirty="0" smtClean="0"/>
              <a:t> </a:t>
            </a:r>
            <a:r>
              <a:rPr lang="en-US" altLang="zh-CN" sz="1800" dirty="0"/>
              <a:t>{ action: </a:t>
            </a:r>
            <a:r>
              <a:rPr lang="en-US" altLang="zh-CN" sz="1800" dirty="0" err="1"/>
              <a:t>imgOpenAction</a:t>
            </a:r>
            <a:r>
              <a:rPr lang="en-US" altLang="zh-CN" sz="1800" dirty="0"/>
              <a:t> }</a:t>
            </a:r>
            <a:endParaRPr lang="zh-CN" altLang="zh-CN" sz="1800" dirty="0"/>
          </a:p>
          <a:p>
            <a:pPr indent="450850"/>
            <a:r>
              <a:rPr lang="zh-CN" altLang="zh-CN" sz="1800" dirty="0"/>
              <a:t>就生成了一个“打开图片”工具按钮，其上的图标、功能都与“图片</a:t>
            </a:r>
            <a:r>
              <a:rPr lang="en-US" altLang="zh-CN" sz="1800" dirty="0"/>
              <a:t>...</a:t>
            </a:r>
            <a:r>
              <a:rPr lang="zh-CN" altLang="zh-CN" sz="1800" dirty="0"/>
              <a:t>”菜单项相同，如图</a:t>
            </a:r>
            <a:r>
              <a:rPr lang="en-US" altLang="zh-CN" sz="1800" dirty="0"/>
              <a:t>27.9</a:t>
            </a:r>
            <a:r>
              <a:rPr lang="zh-CN" altLang="zh-CN" sz="1800" dirty="0"/>
              <a:t>所示的效果</a:t>
            </a:r>
            <a:r>
              <a:rPr lang="zh-CN" altLang="zh-CN" sz="1800" dirty="0" smtClean="0"/>
              <a:t>。</a:t>
            </a:r>
            <a:endParaRPr lang="zh-CN" altLang="zh-CN" sz="1800" dirty="0"/>
          </a:p>
        </p:txBody>
      </p:sp>
      <p:pic>
        <p:nvPicPr>
          <p:cNvPr id="8194" name="Picture 2" descr="22T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6041" y="3380879"/>
            <a:ext cx="4265736" cy="17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039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339102" cy="461665"/>
          </a:xfrm>
          <a:prstGeom prst="rect">
            <a:avLst/>
          </a:prstGeom>
        </p:spPr>
        <p:txBody>
          <a:bodyPr wrap="none">
            <a:spAutoFit/>
          </a:bodyPr>
          <a:lstStyle/>
          <a:p>
            <a:r>
              <a:rPr lang="zh-CN" altLang="zh-CN" sz="2400" b="1" dirty="0"/>
              <a:t>主程序代码框架</a:t>
            </a:r>
          </a:p>
        </p:txBody>
      </p:sp>
      <p:sp>
        <p:nvSpPr>
          <p:cNvPr id="3" name="TextBox 2"/>
          <p:cNvSpPr txBox="1"/>
          <p:nvPr/>
        </p:nvSpPr>
        <p:spPr>
          <a:xfrm>
            <a:off x="760021" y="997527"/>
            <a:ext cx="10319657" cy="646331"/>
          </a:xfrm>
          <a:prstGeom prst="rect">
            <a:avLst/>
          </a:prstGeom>
          <a:noFill/>
        </p:spPr>
        <p:txBody>
          <a:bodyPr wrap="square" rtlCol="0">
            <a:spAutoFit/>
          </a:bodyPr>
          <a:lstStyle/>
          <a:p>
            <a:pPr indent="450850"/>
            <a:r>
              <a:rPr lang="en-US" altLang="zh-CN" sz="1800" b="1" dirty="0"/>
              <a:t>(b) </a:t>
            </a:r>
            <a:r>
              <a:rPr lang="en-US" altLang="zh-CN" sz="1800" b="1" dirty="0" err="1"/>
              <a:t>ToolSeparator</a:t>
            </a:r>
            <a:r>
              <a:rPr lang="en-US" altLang="zh-CN" sz="1800" b="1" dirty="0"/>
              <a:t> {}</a:t>
            </a:r>
            <a:r>
              <a:rPr lang="zh-CN" altLang="zh-CN" sz="1800" dirty="0"/>
              <a:t>：因</a:t>
            </a:r>
            <a:r>
              <a:rPr lang="en-US" altLang="zh-CN" sz="1800" dirty="0" err="1"/>
              <a:t>Qt</a:t>
            </a:r>
            <a:r>
              <a:rPr lang="en-US" altLang="zh-CN" sz="1800" dirty="0"/>
              <a:t> Quick</a:t>
            </a:r>
            <a:r>
              <a:rPr lang="zh-CN" altLang="zh-CN" sz="1800" dirty="0"/>
              <a:t>中并没有提供工具栏分隔条元素，故需要用户自己定义。本例采用自定义组件的方式来设计工具栏上按钮间的分隔条，代码在</a:t>
            </a:r>
            <a:r>
              <a:rPr lang="en-US" altLang="zh-CN" sz="1800" dirty="0" err="1"/>
              <a:t>ToolSeparator.qml</a:t>
            </a:r>
            <a:r>
              <a:rPr lang="zh-CN" altLang="zh-CN" sz="1800" dirty="0"/>
              <a:t>文件中，如下</a:t>
            </a:r>
            <a:r>
              <a:rPr lang="zh-CN" altLang="zh-CN" sz="1800" dirty="0" smtClean="0"/>
              <a:t>：</a:t>
            </a:r>
            <a:endParaRPr lang="zh-CN" altLang="zh-CN" sz="1800" dirty="0"/>
          </a:p>
        </p:txBody>
      </p:sp>
      <p:sp>
        <p:nvSpPr>
          <p:cNvPr id="4" name="TextBox 3"/>
          <p:cNvSpPr txBox="1"/>
          <p:nvPr/>
        </p:nvSpPr>
        <p:spPr>
          <a:xfrm>
            <a:off x="1294410" y="1757548"/>
            <a:ext cx="9144000" cy="5162312"/>
          </a:xfrm>
          <a:prstGeom prst="roundRect">
            <a:avLst>
              <a:gd name="adj" fmla="val 4900"/>
            </a:avLst>
          </a:prstGeom>
          <a:solidFill>
            <a:srgbClr val="DDDDDD"/>
          </a:solidFill>
        </p:spPr>
        <p:txBody>
          <a:bodyPr wrap="square" rtlCol="0">
            <a:spAutoFit/>
          </a:bodyPr>
          <a:lstStyle/>
          <a:p>
            <a:r>
              <a:rPr lang="en-US" altLang="zh-CN" sz="1600" dirty="0"/>
              <a:t>import </a:t>
            </a:r>
            <a:r>
              <a:rPr lang="en-US" altLang="zh-CN" sz="1600" dirty="0" err="1"/>
              <a:t>QtQuick</a:t>
            </a:r>
            <a:r>
              <a:rPr lang="en-US" altLang="zh-CN" sz="1600" dirty="0"/>
              <a:t> 2.4</a:t>
            </a:r>
            <a:endParaRPr lang="zh-CN" altLang="zh-CN" sz="1600" dirty="0"/>
          </a:p>
          <a:p>
            <a:r>
              <a:rPr lang="en-US" altLang="zh-CN" sz="1600" dirty="0"/>
              <a:t>Item {</a:t>
            </a:r>
            <a:endParaRPr lang="zh-CN" altLang="zh-CN" sz="1600" dirty="0"/>
          </a:p>
          <a:p>
            <a:r>
              <a:rPr lang="en-US" altLang="zh-CN" sz="1600" dirty="0"/>
              <a:t>    width: 8</a:t>
            </a:r>
            <a:endParaRPr lang="zh-CN" altLang="zh-CN" sz="1600" dirty="0"/>
          </a:p>
          <a:p>
            <a:r>
              <a:rPr lang="en-US" altLang="zh-CN" sz="1600" dirty="0"/>
              <a:t>    </a:t>
            </a:r>
            <a:r>
              <a:rPr lang="en-US" altLang="zh-CN" sz="1600" dirty="0" err="1"/>
              <a:t>anchors.top</a:t>
            </a:r>
            <a:r>
              <a:rPr lang="en-US" altLang="zh-CN" sz="1600" dirty="0"/>
              <a:t>: </a:t>
            </a:r>
            <a:r>
              <a:rPr lang="en-US" altLang="zh-CN" sz="1600" dirty="0" err="1"/>
              <a:t>parent.top</a:t>
            </a:r>
            <a:endParaRPr lang="zh-CN" altLang="zh-CN" sz="1600" dirty="0"/>
          </a:p>
          <a:p>
            <a:r>
              <a:rPr lang="en-US" altLang="zh-CN" sz="1600" dirty="0"/>
              <a:t>    </a:t>
            </a:r>
            <a:r>
              <a:rPr lang="en-US" altLang="zh-CN" sz="1600" dirty="0" err="1"/>
              <a:t>anchors.bottom</a:t>
            </a:r>
            <a:r>
              <a:rPr lang="en-US" altLang="zh-CN" sz="1600" dirty="0"/>
              <a:t>: </a:t>
            </a:r>
            <a:r>
              <a:rPr lang="en-US" altLang="zh-CN" sz="1600" dirty="0" err="1"/>
              <a:t>parent.bottom</a:t>
            </a:r>
            <a:endParaRPr lang="zh-CN" altLang="zh-CN" sz="1600" dirty="0"/>
          </a:p>
          <a:p>
            <a:r>
              <a:rPr lang="en-US" altLang="zh-CN" sz="1600" dirty="0"/>
              <a:t>    </a:t>
            </a:r>
            <a:r>
              <a:rPr lang="en-US" altLang="zh-CN" sz="1600" dirty="0" err="1"/>
              <a:t>anchors.margins</a:t>
            </a:r>
            <a:r>
              <a:rPr lang="en-US" altLang="zh-CN" sz="1600" dirty="0"/>
              <a:t>: 6</a:t>
            </a:r>
            <a:endParaRPr lang="zh-CN" altLang="zh-CN" sz="1600" dirty="0"/>
          </a:p>
          <a:p>
            <a:r>
              <a:rPr lang="en-US" altLang="zh-CN" sz="1600" dirty="0"/>
              <a:t>    Rectangle {</a:t>
            </a:r>
            <a:endParaRPr lang="zh-CN" altLang="zh-CN" sz="1600" dirty="0"/>
          </a:p>
          <a:p>
            <a:r>
              <a:rPr lang="en-US" altLang="zh-CN" sz="1600" dirty="0"/>
              <a:t>        width: 1</a:t>
            </a:r>
            <a:endParaRPr lang="zh-CN" altLang="zh-CN" sz="1600" dirty="0"/>
          </a:p>
          <a:p>
            <a:r>
              <a:rPr lang="en-US" altLang="zh-CN" sz="1600" dirty="0"/>
              <a:t>        height: </a:t>
            </a:r>
            <a:r>
              <a:rPr lang="en-US" altLang="zh-CN" sz="1600" dirty="0" err="1"/>
              <a:t>parent.height</a:t>
            </a:r>
            <a:endParaRPr lang="zh-CN" altLang="zh-CN" sz="1600" dirty="0"/>
          </a:p>
          <a:p>
            <a:r>
              <a:rPr lang="en-US" altLang="zh-CN" sz="1600" dirty="0"/>
              <a:t>        </a:t>
            </a:r>
            <a:r>
              <a:rPr lang="en-US" altLang="zh-CN" sz="1600" dirty="0" err="1"/>
              <a:t>anchors.horizontalCenter</a:t>
            </a:r>
            <a:r>
              <a:rPr lang="en-US" altLang="zh-CN" sz="1600" dirty="0"/>
              <a:t>: </a:t>
            </a:r>
            <a:r>
              <a:rPr lang="en-US" altLang="zh-CN" sz="1600" dirty="0" err="1"/>
              <a:t>parent.horizontalCenter</a:t>
            </a:r>
            <a:endParaRPr lang="zh-CN" altLang="zh-CN" sz="1600" dirty="0"/>
          </a:p>
          <a:p>
            <a:r>
              <a:rPr lang="en-US" altLang="zh-CN" sz="1600" dirty="0"/>
              <a:t>        color: "#22000000"</a:t>
            </a:r>
            <a:endParaRPr lang="zh-CN" altLang="zh-CN" sz="1600" dirty="0"/>
          </a:p>
          <a:p>
            <a:r>
              <a:rPr lang="en-US" altLang="zh-CN" sz="1600" dirty="0"/>
              <a:t>    }</a:t>
            </a:r>
            <a:endParaRPr lang="zh-CN" altLang="zh-CN" sz="1600" dirty="0"/>
          </a:p>
          <a:p>
            <a:r>
              <a:rPr lang="en-US" altLang="zh-CN" sz="1600" dirty="0"/>
              <a:t>    Rectangle {</a:t>
            </a:r>
            <a:endParaRPr lang="zh-CN" altLang="zh-CN" sz="1600" dirty="0"/>
          </a:p>
          <a:p>
            <a:r>
              <a:rPr lang="en-US" altLang="zh-CN" sz="1600" dirty="0"/>
              <a:t>        width: 1</a:t>
            </a:r>
            <a:endParaRPr lang="zh-CN" altLang="zh-CN" sz="1600" dirty="0"/>
          </a:p>
          <a:p>
            <a:r>
              <a:rPr lang="en-US" altLang="zh-CN" sz="1600" dirty="0"/>
              <a:t>        height: </a:t>
            </a:r>
            <a:r>
              <a:rPr lang="en-US" altLang="zh-CN" sz="1600" dirty="0" err="1"/>
              <a:t>parent.height</a:t>
            </a:r>
            <a:endParaRPr lang="zh-CN" altLang="zh-CN" sz="1600" dirty="0"/>
          </a:p>
          <a:p>
            <a:r>
              <a:rPr lang="en-US" altLang="zh-CN" sz="1600" dirty="0"/>
              <a:t>        </a:t>
            </a:r>
            <a:r>
              <a:rPr lang="en-US" altLang="zh-CN" sz="1600" dirty="0" err="1"/>
              <a:t>anchors.horizontalCenterOffset</a:t>
            </a:r>
            <a:r>
              <a:rPr lang="en-US" altLang="zh-CN" sz="1600" dirty="0"/>
              <a:t>: 1</a:t>
            </a:r>
            <a:endParaRPr lang="zh-CN" altLang="zh-CN" sz="1600" dirty="0"/>
          </a:p>
          <a:p>
            <a:r>
              <a:rPr lang="en-US" altLang="zh-CN" sz="1600" dirty="0"/>
              <a:t>        </a:t>
            </a:r>
            <a:r>
              <a:rPr lang="en-US" altLang="zh-CN" sz="1600" dirty="0" err="1"/>
              <a:t>anchors.horizontalCenter</a:t>
            </a:r>
            <a:r>
              <a:rPr lang="en-US" altLang="zh-CN" sz="1600" dirty="0"/>
              <a:t>: </a:t>
            </a:r>
            <a:r>
              <a:rPr lang="en-US" altLang="zh-CN" sz="1600" dirty="0" err="1"/>
              <a:t>parent.horizontalCenter</a:t>
            </a:r>
            <a:endParaRPr lang="zh-CN" altLang="zh-CN" sz="1600" dirty="0"/>
          </a:p>
          <a:p>
            <a:r>
              <a:rPr lang="en-US" altLang="zh-CN" sz="1600" dirty="0"/>
              <a:t>        color: "#33ffffff"</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56040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339102" cy="461665"/>
          </a:xfrm>
          <a:prstGeom prst="rect">
            <a:avLst/>
          </a:prstGeom>
        </p:spPr>
        <p:txBody>
          <a:bodyPr wrap="none">
            <a:spAutoFit/>
          </a:bodyPr>
          <a:lstStyle/>
          <a:p>
            <a:r>
              <a:rPr lang="zh-CN" altLang="zh-CN" sz="2400" b="1" dirty="0"/>
              <a:t>主程序代码框架</a:t>
            </a:r>
          </a:p>
        </p:txBody>
      </p:sp>
      <p:sp>
        <p:nvSpPr>
          <p:cNvPr id="3" name="TextBox 2"/>
          <p:cNvSpPr txBox="1"/>
          <p:nvPr/>
        </p:nvSpPr>
        <p:spPr>
          <a:xfrm>
            <a:off x="748145" y="1116281"/>
            <a:ext cx="10272156" cy="2585323"/>
          </a:xfrm>
          <a:prstGeom prst="rect">
            <a:avLst/>
          </a:prstGeom>
          <a:noFill/>
        </p:spPr>
        <p:txBody>
          <a:bodyPr wrap="square" rtlCol="0">
            <a:spAutoFit/>
          </a:bodyPr>
          <a:lstStyle/>
          <a:p>
            <a:pPr indent="450850">
              <a:lnSpc>
                <a:spcPct val="150000"/>
              </a:lnSpc>
            </a:pPr>
            <a:r>
              <a:rPr lang="en-US" altLang="zh-CN" sz="1800" b="1" dirty="0"/>
              <a:t>(c) /* </a:t>
            </a:r>
            <a:r>
              <a:rPr lang="zh-CN" altLang="zh-CN" sz="1800" b="1" dirty="0"/>
              <a:t>定义界面主显示区域的元素</a:t>
            </a:r>
            <a:r>
              <a:rPr lang="en-US" altLang="zh-CN" sz="1800" b="1" dirty="0"/>
              <a:t> */</a:t>
            </a:r>
            <a:r>
              <a:rPr lang="zh-CN" altLang="zh-CN" sz="1800" dirty="0"/>
              <a:t>：界面中央是主显示区，用于显示打开文档的内容。根据打开文档的类型不同，本例定义了不同的组件元素来加以显示，它们都包含在统一的</a:t>
            </a:r>
            <a:r>
              <a:rPr lang="en-US" altLang="zh-CN" sz="1800" dirty="0"/>
              <a:t>Item</a:t>
            </a:r>
            <a:r>
              <a:rPr lang="zh-CN" altLang="zh-CN" sz="1800" dirty="0"/>
              <a:t>元素中，作为其子元素存在，并以控制可见性的方式分别显示和隐藏。</a:t>
            </a:r>
          </a:p>
          <a:p>
            <a:pPr indent="450850">
              <a:lnSpc>
                <a:spcPct val="150000"/>
              </a:lnSpc>
            </a:pPr>
            <a:r>
              <a:rPr lang="en-US" altLang="zh-CN" sz="1800" b="1" dirty="0"/>
              <a:t>(d) /* </a:t>
            </a:r>
            <a:r>
              <a:rPr lang="zh-CN" altLang="zh-CN" sz="1800" b="1" dirty="0"/>
              <a:t>定义各种文档处理器对象</a:t>
            </a:r>
            <a:r>
              <a:rPr lang="en-US" altLang="zh-CN" sz="1800" b="1" dirty="0"/>
              <a:t> */</a:t>
            </a:r>
            <a:r>
              <a:rPr lang="zh-CN" altLang="zh-CN" sz="1800" dirty="0"/>
              <a:t>：处理打开的文档内容，有两种方式。第一种是在主程序（</a:t>
            </a:r>
            <a:r>
              <a:rPr lang="en-US" altLang="zh-CN" sz="1800" dirty="0" err="1"/>
              <a:t>main.qml</a:t>
            </a:r>
            <a:r>
              <a:rPr lang="zh-CN" altLang="zh-CN" sz="1800" dirty="0"/>
              <a:t>）中直接编写文件处理函数。第二种是通过自定义的文档处理器对象。本例定义了两个处理器对象（</a:t>
            </a:r>
            <a:r>
              <a:rPr lang="en-US" altLang="zh-CN" sz="1800" dirty="0" err="1"/>
              <a:t>HtmlHandler</a:t>
            </a:r>
            <a:r>
              <a:rPr lang="zh-CN" altLang="zh-CN" sz="1800" dirty="0"/>
              <a:t>和</a:t>
            </a:r>
            <a:r>
              <a:rPr lang="en-US" altLang="zh-CN" sz="1800" dirty="0" err="1"/>
              <a:t>TextHandler</a:t>
            </a:r>
            <a:r>
              <a:rPr lang="zh-CN" altLang="zh-CN" sz="1800" dirty="0"/>
              <a:t>），分别用来处理网页和文本格式的文档</a:t>
            </a:r>
            <a:r>
              <a:rPr lang="zh-CN" altLang="zh-CN" sz="1800" dirty="0" smtClean="0"/>
              <a:t>。</a:t>
            </a:r>
            <a:endParaRPr lang="zh-CN" altLang="zh-CN" sz="1800" dirty="0"/>
          </a:p>
        </p:txBody>
      </p:sp>
    </p:spTree>
    <p:extLst>
      <p:ext uri="{BB962C8B-B14F-4D97-AF65-F5344CB8AC3E}">
        <p14:creationId xmlns:p14="http://schemas.microsoft.com/office/powerpoint/2010/main" val="163426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4712" y="1417677"/>
            <a:ext cx="10319656"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27</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【综合实例】多功能文档查看器</a:t>
            </a:r>
          </a:p>
        </p:txBody>
      </p:sp>
      <p:sp>
        <p:nvSpPr>
          <p:cNvPr id="3" name="TextBox 2"/>
          <p:cNvSpPr txBox="1"/>
          <p:nvPr/>
        </p:nvSpPr>
        <p:spPr>
          <a:xfrm>
            <a:off x="5581403" y="3111333"/>
            <a:ext cx="5355771" cy="646331"/>
          </a:xfrm>
          <a:prstGeom prst="rect">
            <a:avLst/>
          </a:prstGeom>
          <a:noFill/>
        </p:spPr>
        <p:txBody>
          <a:bodyPr wrap="square" rtlCol="0">
            <a:spAutoFit/>
          </a:bodyPr>
          <a:lstStyle/>
          <a:p>
            <a:r>
              <a:rPr lang="en-US" altLang="zh-CN" sz="3600" b="1" dirty="0" smtClean="0"/>
              <a:t>——</a:t>
            </a:r>
            <a:r>
              <a:rPr lang="zh-CN" altLang="zh-CN" sz="3600" b="1" dirty="0"/>
              <a:t>浏览网页功能实现</a:t>
            </a:r>
          </a:p>
        </p:txBody>
      </p:sp>
    </p:spTree>
    <p:extLst>
      <p:ext uri="{BB962C8B-B14F-4D97-AF65-F5344CB8AC3E}">
        <p14:creationId xmlns:p14="http://schemas.microsoft.com/office/powerpoint/2010/main" val="1917696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3978234" y="3773479"/>
            <a:ext cx="4061361" cy="518595"/>
          </a:xfrm>
          <a:prstGeom prst="rect">
            <a:avLst/>
          </a:prstGeom>
          <a:noFill/>
        </p:spPr>
        <p:txBody>
          <a:bodyPr wrap="square" lIns="86863" tIns="43430" rIns="86863" bIns="43430" rtlCol="0">
            <a:spAutoFit/>
          </a:bodyPr>
          <a:lstStyle/>
          <a:p>
            <a:r>
              <a:rPr lang="zh-CN" altLang="zh-CN" sz="2800" b="1" dirty="0"/>
              <a:t>实现</a:t>
            </a:r>
            <a:r>
              <a:rPr lang="en-US" altLang="zh-CN" sz="2800" b="1" dirty="0" err="1"/>
              <a:t>HtmlHandler</a:t>
            </a:r>
            <a:r>
              <a:rPr lang="zh-CN" altLang="zh-CN" sz="2800" b="1" dirty="0"/>
              <a:t>处理器</a:t>
            </a:r>
          </a:p>
        </p:txBody>
      </p:sp>
    </p:spTree>
    <p:extLst>
      <p:ext uri="{BB962C8B-B14F-4D97-AF65-F5344CB8AC3E}">
        <p14:creationId xmlns:p14="http://schemas.microsoft.com/office/powerpoint/2010/main" val="33996642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374642" cy="461665"/>
          </a:xfrm>
          <a:prstGeom prst="rect">
            <a:avLst/>
          </a:prstGeom>
        </p:spPr>
        <p:txBody>
          <a:bodyPr wrap="none">
            <a:spAutoFit/>
          </a:bodyPr>
          <a:lstStyle/>
          <a:p>
            <a:r>
              <a:rPr lang="zh-CN" altLang="zh-CN" sz="2400" b="1" dirty="0"/>
              <a:t>实现</a:t>
            </a:r>
            <a:r>
              <a:rPr lang="en-US" altLang="zh-CN" sz="2400" b="1" dirty="0" err="1"/>
              <a:t>HtmlHandler</a:t>
            </a:r>
            <a:r>
              <a:rPr lang="zh-CN" altLang="zh-CN" sz="2400" b="1" dirty="0"/>
              <a:t>处理器</a:t>
            </a:r>
          </a:p>
        </p:txBody>
      </p:sp>
      <p:sp>
        <p:nvSpPr>
          <p:cNvPr id="3" name="TextBox 2"/>
          <p:cNvSpPr txBox="1"/>
          <p:nvPr/>
        </p:nvSpPr>
        <p:spPr>
          <a:xfrm>
            <a:off x="831273" y="1021278"/>
            <a:ext cx="10236530" cy="923330"/>
          </a:xfrm>
          <a:prstGeom prst="rect">
            <a:avLst/>
          </a:prstGeom>
          <a:noFill/>
        </p:spPr>
        <p:txBody>
          <a:bodyPr wrap="square" rtlCol="0">
            <a:spAutoFit/>
          </a:bodyPr>
          <a:lstStyle/>
          <a:p>
            <a:pPr indent="450850"/>
            <a:r>
              <a:rPr lang="zh-CN" altLang="zh-CN" sz="1800" dirty="0"/>
              <a:t>具体实现步骤如下：</a:t>
            </a:r>
          </a:p>
          <a:p>
            <a:pPr indent="450850"/>
            <a:r>
              <a:rPr lang="zh-CN" altLang="zh-CN" sz="1800" dirty="0"/>
              <a:t>（</a:t>
            </a:r>
            <a:r>
              <a:rPr lang="en-US" altLang="zh-CN" sz="1800" dirty="0"/>
              <a:t>1</a:t>
            </a:r>
            <a:r>
              <a:rPr lang="zh-CN" altLang="zh-CN" sz="1800" dirty="0"/>
              <a:t>）右击项目视图的项目名“</a:t>
            </a:r>
            <a:r>
              <a:rPr lang="en-US" altLang="zh-CN" sz="1800" dirty="0" err="1"/>
              <a:t>MultiDocViewer</a:t>
            </a:r>
            <a:r>
              <a:rPr lang="zh-CN" altLang="zh-CN" sz="1800" dirty="0"/>
              <a:t>”→“添加新文件</a:t>
            </a:r>
            <a:r>
              <a:rPr lang="en-US" altLang="zh-CN" sz="1800" dirty="0"/>
              <a:t>...</a:t>
            </a:r>
            <a:r>
              <a:rPr lang="zh-CN" altLang="zh-CN" sz="1800" dirty="0"/>
              <a:t>”项，弹出“新建文件”对话框，如图</a:t>
            </a:r>
            <a:r>
              <a:rPr lang="en-US" altLang="zh-CN" sz="1800" dirty="0"/>
              <a:t>27.10</a:t>
            </a:r>
            <a:r>
              <a:rPr lang="zh-CN" altLang="zh-CN" sz="1800" dirty="0"/>
              <a:t>所示，选择文件和类“</a:t>
            </a:r>
            <a:r>
              <a:rPr lang="en-US" altLang="zh-CN" sz="1800" dirty="0"/>
              <a:t>C++</a:t>
            </a:r>
            <a:r>
              <a:rPr lang="zh-CN" altLang="zh-CN" sz="1800" dirty="0"/>
              <a:t>”下的“</a:t>
            </a:r>
            <a:r>
              <a:rPr lang="en-US" altLang="zh-CN" sz="1800" dirty="0"/>
              <a:t>C++ Header File</a:t>
            </a:r>
            <a:r>
              <a:rPr lang="zh-CN" altLang="zh-CN" sz="1800" dirty="0"/>
              <a:t>”（</a:t>
            </a:r>
            <a:r>
              <a:rPr lang="en-US" altLang="zh-CN" sz="1800" dirty="0"/>
              <a:t>C++</a:t>
            </a:r>
            <a:r>
              <a:rPr lang="zh-CN" altLang="zh-CN" sz="1800" dirty="0"/>
              <a:t>头文件）模板</a:t>
            </a:r>
            <a:r>
              <a:rPr lang="zh-CN" altLang="zh-CN" sz="1800" dirty="0" smtClean="0"/>
              <a:t>。</a:t>
            </a:r>
            <a:endParaRPr lang="zh-CN" altLang="zh-CN" sz="1800" dirty="0"/>
          </a:p>
        </p:txBody>
      </p:sp>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174" y="2058287"/>
            <a:ext cx="6578579" cy="409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835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374642" cy="461665"/>
          </a:xfrm>
          <a:prstGeom prst="rect">
            <a:avLst/>
          </a:prstGeom>
        </p:spPr>
        <p:txBody>
          <a:bodyPr wrap="none">
            <a:spAutoFit/>
          </a:bodyPr>
          <a:lstStyle/>
          <a:p>
            <a:r>
              <a:rPr lang="zh-CN" altLang="zh-CN" sz="2400" b="1" dirty="0"/>
              <a:t>实现</a:t>
            </a:r>
            <a:r>
              <a:rPr lang="en-US" altLang="zh-CN" sz="2400" b="1" dirty="0" err="1"/>
              <a:t>HtmlHandler</a:t>
            </a:r>
            <a:r>
              <a:rPr lang="zh-CN" altLang="zh-CN" sz="2400" b="1" dirty="0"/>
              <a:t>处理器</a:t>
            </a:r>
          </a:p>
        </p:txBody>
      </p:sp>
      <p:sp>
        <p:nvSpPr>
          <p:cNvPr id="3" name="TextBox 2"/>
          <p:cNvSpPr txBox="1"/>
          <p:nvPr/>
        </p:nvSpPr>
        <p:spPr>
          <a:xfrm>
            <a:off x="795647" y="1021278"/>
            <a:ext cx="10367158" cy="923330"/>
          </a:xfrm>
          <a:prstGeom prst="rect">
            <a:avLst/>
          </a:prstGeom>
          <a:noFill/>
        </p:spPr>
        <p:txBody>
          <a:bodyPr wrap="square" rtlCol="0">
            <a:spAutoFit/>
          </a:bodyPr>
          <a:lstStyle/>
          <a:p>
            <a:pPr indent="450850"/>
            <a:r>
              <a:rPr lang="zh-CN" altLang="zh-CN" sz="1800" dirty="0"/>
              <a:t>单击“</a:t>
            </a:r>
            <a:r>
              <a:rPr lang="en-US" altLang="zh-CN" sz="1800" dirty="0"/>
              <a:t>Choose…</a:t>
            </a:r>
            <a:r>
              <a:rPr lang="zh-CN" altLang="zh-CN" sz="1800" dirty="0"/>
              <a:t>”按钮，在“</a:t>
            </a:r>
            <a:r>
              <a:rPr lang="en-US" altLang="zh-CN" sz="1800" dirty="0"/>
              <a:t>Location</a:t>
            </a:r>
            <a:r>
              <a:rPr lang="zh-CN" altLang="zh-CN" sz="1800" dirty="0"/>
              <a:t>”页的“名称”栏中输入“</a:t>
            </a:r>
            <a:r>
              <a:rPr lang="en-US" altLang="zh-CN" sz="1800" dirty="0" err="1"/>
              <a:t>htmlhandler</a:t>
            </a:r>
            <a:r>
              <a:rPr lang="zh-CN" altLang="zh-CN" sz="1800" dirty="0"/>
              <a:t>”，如图</a:t>
            </a:r>
            <a:r>
              <a:rPr lang="en-US" altLang="zh-CN" sz="1800" dirty="0"/>
              <a:t>27.11</a:t>
            </a:r>
            <a:r>
              <a:rPr lang="zh-CN" altLang="zh-CN" sz="1800" dirty="0"/>
              <a:t>所示。单击“下一步”按钮，再单击“完成”按钮，就创建好了一个</a:t>
            </a:r>
            <a:r>
              <a:rPr lang="en-US" altLang="zh-CN" sz="1800" dirty="0"/>
              <a:t>C++</a:t>
            </a:r>
            <a:r>
              <a:rPr lang="zh-CN" altLang="zh-CN" sz="1800" dirty="0"/>
              <a:t>头文件（后缀为</a:t>
            </a:r>
            <a:r>
              <a:rPr lang="en-US" altLang="zh-CN" sz="1800" dirty="0"/>
              <a:t>.h</a:t>
            </a:r>
            <a:r>
              <a:rPr lang="zh-CN" altLang="zh-CN" sz="1800" dirty="0"/>
              <a:t>），系统会自动在项目视图中生成一个“头文件”节点以存放该文件</a:t>
            </a:r>
            <a:r>
              <a:rPr lang="zh-CN" altLang="zh-CN" sz="1800" dirty="0" smtClean="0"/>
              <a:t>。</a:t>
            </a:r>
            <a:endParaRPr lang="zh-CN" altLang="zh-CN" sz="1800" dirty="0"/>
          </a:p>
        </p:txBody>
      </p:sp>
      <p:pic>
        <p:nvPicPr>
          <p:cNvPr id="102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584" y="2003093"/>
            <a:ext cx="6560416" cy="408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0911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472539" y="3976254"/>
            <a:ext cx="8395855" cy="415636"/>
          </a:xfrm>
          <a:prstGeom prst="round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1472540" y="3146961"/>
            <a:ext cx="8395855" cy="415636"/>
          </a:xfrm>
          <a:prstGeom prst="round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136845" y="328908"/>
            <a:ext cx="3374642" cy="461665"/>
          </a:xfrm>
          <a:prstGeom prst="rect">
            <a:avLst/>
          </a:prstGeom>
        </p:spPr>
        <p:txBody>
          <a:bodyPr wrap="none">
            <a:spAutoFit/>
          </a:bodyPr>
          <a:lstStyle/>
          <a:p>
            <a:r>
              <a:rPr lang="zh-CN" altLang="zh-CN" sz="2400" b="1" dirty="0"/>
              <a:t>实现</a:t>
            </a:r>
            <a:r>
              <a:rPr lang="en-US" altLang="zh-CN" sz="2400" b="1" dirty="0" err="1"/>
              <a:t>HtmlHandler</a:t>
            </a:r>
            <a:r>
              <a:rPr lang="zh-CN" altLang="zh-CN" sz="2400" b="1" dirty="0"/>
              <a:t>处理器</a:t>
            </a:r>
          </a:p>
        </p:txBody>
      </p:sp>
      <p:sp>
        <p:nvSpPr>
          <p:cNvPr id="3" name="TextBox 2"/>
          <p:cNvSpPr txBox="1"/>
          <p:nvPr/>
        </p:nvSpPr>
        <p:spPr>
          <a:xfrm>
            <a:off x="831273" y="997527"/>
            <a:ext cx="10260280" cy="3831818"/>
          </a:xfrm>
          <a:prstGeom prst="rect">
            <a:avLst/>
          </a:prstGeom>
          <a:noFill/>
        </p:spPr>
        <p:txBody>
          <a:bodyPr wrap="square" rtlCol="0">
            <a:spAutoFit/>
          </a:bodyPr>
          <a:lstStyle/>
          <a:p>
            <a:pPr indent="450850">
              <a:lnSpc>
                <a:spcPct val="150000"/>
              </a:lnSpc>
            </a:pPr>
            <a:r>
              <a:rPr lang="zh-CN" altLang="zh-CN" sz="1800" dirty="0"/>
              <a:t>（</a:t>
            </a:r>
            <a:r>
              <a:rPr lang="en-US" altLang="zh-CN" sz="1800" dirty="0"/>
              <a:t>2</a:t>
            </a:r>
            <a:r>
              <a:rPr lang="zh-CN" altLang="zh-CN" sz="1800" dirty="0"/>
              <a:t>）在</a:t>
            </a:r>
            <a:r>
              <a:rPr lang="en-US" altLang="zh-CN" sz="1800" dirty="0" err="1"/>
              <a:t>htmlhandler.h</a:t>
            </a:r>
            <a:r>
              <a:rPr lang="zh-CN" altLang="zh-CN" sz="1800" dirty="0">
                <a:hlinkClick r:id="rId2" action="ppaction://hlinkfile"/>
              </a:rPr>
              <a:t>文件中编写如下</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a:p>
            <a:pPr indent="450850">
              <a:lnSpc>
                <a:spcPct val="150000"/>
              </a:lnSpc>
            </a:pPr>
            <a:r>
              <a:rPr lang="zh-CN" altLang="zh-CN" sz="1800" dirty="0"/>
              <a:t>（</a:t>
            </a:r>
            <a:r>
              <a:rPr lang="en-US" altLang="zh-CN" sz="1800" dirty="0"/>
              <a:t>3</a:t>
            </a:r>
            <a:r>
              <a:rPr lang="zh-CN" altLang="zh-CN" sz="1800" dirty="0"/>
              <a:t>）创建</a:t>
            </a:r>
            <a:r>
              <a:rPr lang="en-US" altLang="zh-CN" sz="1800" dirty="0"/>
              <a:t>htmlhandler.cpp</a:t>
            </a:r>
            <a:r>
              <a:rPr lang="zh-CN" altLang="zh-CN" sz="1800" dirty="0"/>
              <a:t>源文件，方法同第（</a:t>
            </a:r>
            <a:r>
              <a:rPr lang="en-US" altLang="zh-CN" sz="1800" dirty="0"/>
              <a:t>1</a:t>
            </a:r>
            <a:r>
              <a:rPr lang="zh-CN" altLang="zh-CN" sz="1800" dirty="0"/>
              <a:t>）步创建头文件的方法，不同的仅仅是在选择模板时要选“</a:t>
            </a:r>
            <a:r>
              <a:rPr lang="en-US" altLang="zh-CN" sz="1800" dirty="0"/>
              <a:t>C++ Source File</a:t>
            </a:r>
            <a:r>
              <a:rPr lang="zh-CN" altLang="zh-CN" sz="1800" dirty="0"/>
              <a:t>”（</a:t>
            </a:r>
            <a:r>
              <a:rPr lang="en-US" altLang="zh-CN" sz="1800" dirty="0"/>
              <a:t>C++</a:t>
            </a:r>
            <a:r>
              <a:rPr lang="zh-CN" altLang="zh-CN" sz="1800" dirty="0"/>
              <a:t>源文件）。</a:t>
            </a:r>
          </a:p>
          <a:p>
            <a:pPr indent="450850">
              <a:lnSpc>
                <a:spcPct val="150000"/>
              </a:lnSpc>
            </a:pPr>
            <a:r>
              <a:rPr lang="zh-CN" altLang="zh-CN" sz="1800" dirty="0"/>
              <a:t>（</a:t>
            </a:r>
            <a:r>
              <a:rPr lang="en-US" altLang="zh-CN" sz="1800" dirty="0"/>
              <a:t>4</a:t>
            </a:r>
            <a:r>
              <a:rPr lang="zh-CN" altLang="zh-CN" sz="1800" dirty="0"/>
              <a:t>）</a:t>
            </a:r>
            <a:r>
              <a:rPr lang="zh-CN" altLang="zh-CN" sz="1800" dirty="0">
                <a:hlinkClick r:id="rId3" action="ppaction://hlinkfile"/>
              </a:rPr>
              <a:t>编写</a:t>
            </a:r>
            <a:r>
              <a:rPr lang="en-US" altLang="zh-CN" sz="1800" dirty="0">
                <a:hlinkClick r:id="rId3" action="ppaction://hlinkfile"/>
              </a:rPr>
              <a:t>htmlhandler.cpp</a:t>
            </a:r>
            <a:r>
              <a:rPr lang="zh-CN" altLang="zh-CN" sz="1800" dirty="0">
                <a:hlinkClick r:id="rId3" action="ppaction://hlinkfile"/>
              </a:rPr>
              <a:t>文件，</a:t>
            </a:r>
            <a:r>
              <a:rPr lang="zh-CN" altLang="zh-CN" sz="1800" dirty="0" smtClean="0">
                <a:hlinkClick r:id="rId3" action="ppaction://hlinkfile"/>
              </a:rPr>
              <a:t>代码</a:t>
            </a:r>
            <a:r>
              <a:rPr lang="zh-CN" altLang="en-US" sz="1800" dirty="0" smtClean="0">
                <a:hlinkClick r:id="rId3" action="ppaction://hlinkfile"/>
              </a:rPr>
              <a:t>。</a:t>
            </a:r>
            <a:endParaRPr lang="zh-CN" altLang="zh-CN" sz="1800" dirty="0"/>
          </a:p>
          <a:p>
            <a:pPr indent="450850">
              <a:lnSpc>
                <a:spcPct val="150000"/>
              </a:lnSpc>
            </a:pPr>
            <a:r>
              <a:rPr lang="zh-CN" altLang="zh-CN" sz="1800" dirty="0"/>
              <a:t>（</a:t>
            </a:r>
            <a:r>
              <a:rPr lang="en-US" altLang="zh-CN" sz="1800" dirty="0"/>
              <a:t>5</a:t>
            </a:r>
            <a:r>
              <a:rPr lang="zh-CN" altLang="zh-CN" sz="1800" dirty="0"/>
              <a:t>）处理器编写完成后，要注册为</a:t>
            </a:r>
            <a:r>
              <a:rPr lang="en-US" altLang="zh-CN" sz="1800" dirty="0"/>
              <a:t>QML</a:t>
            </a:r>
            <a:r>
              <a:rPr lang="zh-CN" altLang="zh-CN" sz="1800" dirty="0"/>
              <a:t>类型的元素才能使用，注册语句写在</a:t>
            </a:r>
            <a:r>
              <a:rPr lang="en-US" altLang="zh-CN" sz="1800" dirty="0"/>
              <a:t>main.cpp</a:t>
            </a:r>
            <a:r>
              <a:rPr lang="zh-CN" altLang="zh-CN" sz="1800" dirty="0"/>
              <a:t>中：</a:t>
            </a:r>
          </a:p>
          <a:p>
            <a:pPr indent="450850">
              <a:lnSpc>
                <a:spcPct val="150000"/>
              </a:lnSpc>
            </a:pPr>
            <a:r>
              <a:rPr lang="en-US" altLang="zh-CN" sz="1800" dirty="0" smtClean="0"/>
              <a:t>    </a:t>
            </a:r>
            <a:r>
              <a:rPr lang="en-US" altLang="zh-CN" sz="1800" dirty="0" err="1" smtClean="0"/>
              <a:t>qmlRegisterType</a:t>
            </a:r>
            <a:r>
              <a:rPr lang="en-US" altLang="zh-CN" sz="1800" dirty="0" smtClean="0"/>
              <a:t>&lt;</a:t>
            </a:r>
            <a:r>
              <a:rPr lang="en-US" altLang="zh-CN" sz="1800" dirty="0" err="1" smtClean="0"/>
              <a:t>HtmlHandler</a:t>
            </a:r>
            <a:r>
              <a:rPr lang="en-US" altLang="zh-CN" sz="1800" dirty="0"/>
              <a:t>&gt;("</a:t>
            </a:r>
            <a:r>
              <a:rPr lang="en-US" altLang="zh-CN" sz="1800" dirty="0" err="1"/>
              <a:t>org.qtproject.easybooks</a:t>
            </a:r>
            <a:r>
              <a:rPr lang="en-US" altLang="zh-CN" sz="1800" dirty="0"/>
              <a:t>", 1, 0, "</a:t>
            </a:r>
            <a:r>
              <a:rPr lang="en-US" altLang="zh-CN" sz="1800" dirty="0" err="1"/>
              <a:t>HtmlHandler</a:t>
            </a:r>
            <a:r>
              <a:rPr lang="en-US" altLang="zh-CN" sz="1800" dirty="0"/>
              <a:t>");</a:t>
            </a:r>
            <a:endParaRPr lang="zh-CN" altLang="zh-CN" sz="1800" dirty="0"/>
          </a:p>
          <a:p>
            <a:pPr indent="450850">
              <a:lnSpc>
                <a:spcPct val="150000"/>
              </a:lnSpc>
            </a:pPr>
            <a:r>
              <a:rPr lang="zh-CN" altLang="zh-CN" sz="1800" dirty="0"/>
              <a:t>注册之后，再在</a:t>
            </a:r>
            <a:r>
              <a:rPr lang="en-US" altLang="zh-CN" sz="1800" dirty="0" err="1"/>
              <a:t>main.qml</a:t>
            </a:r>
            <a:r>
              <a:rPr lang="zh-CN" altLang="zh-CN" sz="1800" dirty="0"/>
              <a:t>开头导入命名空间：</a:t>
            </a:r>
          </a:p>
          <a:p>
            <a:pPr indent="450850">
              <a:lnSpc>
                <a:spcPct val="150000"/>
              </a:lnSpc>
            </a:pPr>
            <a:r>
              <a:rPr lang="en-US" altLang="zh-CN" sz="1800" dirty="0" smtClean="0"/>
              <a:t>    import </a:t>
            </a:r>
            <a:r>
              <a:rPr lang="en-US" altLang="zh-CN" sz="1800" dirty="0" err="1"/>
              <a:t>org.qtproject.easybooks</a:t>
            </a:r>
            <a:r>
              <a:rPr lang="en-US" altLang="zh-CN" sz="1800" dirty="0"/>
              <a:t> 1.0</a:t>
            </a:r>
            <a:endParaRPr lang="zh-CN" altLang="zh-CN" sz="1800" dirty="0"/>
          </a:p>
          <a:p>
            <a:pPr indent="450850">
              <a:lnSpc>
                <a:spcPct val="150000"/>
              </a:lnSpc>
            </a:pPr>
            <a:r>
              <a:rPr lang="zh-CN" altLang="zh-CN" sz="1800" dirty="0"/>
              <a:t>这样就可以在</a:t>
            </a:r>
            <a:r>
              <a:rPr lang="en-US" altLang="zh-CN" sz="1800" dirty="0" err="1"/>
              <a:t>Qt</a:t>
            </a:r>
            <a:r>
              <a:rPr lang="en-US" altLang="zh-CN" sz="1800" dirty="0"/>
              <a:t> Quick</a:t>
            </a:r>
            <a:r>
              <a:rPr lang="zh-CN" altLang="zh-CN" sz="1800" dirty="0"/>
              <a:t>编程中直接使用</a:t>
            </a:r>
            <a:r>
              <a:rPr lang="en-US" altLang="zh-CN" sz="1800" dirty="0" err="1"/>
              <a:t>HtmlHandler</a:t>
            </a:r>
            <a:r>
              <a:rPr lang="zh-CN" altLang="zh-CN" sz="1800" dirty="0"/>
              <a:t>处理器元素了</a:t>
            </a:r>
            <a:r>
              <a:rPr lang="zh-CN" altLang="zh-CN" sz="1800" dirty="0" smtClean="0"/>
              <a:t>。</a:t>
            </a:r>
            <a:endParaRPr lang="zh-CN" altLang="zh-CN" sz="1800" dirty="0"/>
          </a:p>
        </p:txBody>
      </p:sp>
    </p:spTree>
    <p:extLst>
      <p:ext uri="{BB962C8B-B14F-4D97-AF65-F5344CB8AC3E}">
        <p14:creationId xmlns:p14="http://schemas.microsoft.com/office/powerpoint/2010/main" val="522120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659702" cy="461665"/>
          </a:xfrm>
          <a:prstGeom prst="rect">
            <a:avLst/>
          </a:prstGeom>
        </p:spPr>
        <p:txBody>
          <a:bodyPr wrap="none">
            <a:spAutoFit/>
          </a:bodyPr>
          <a:lstStyle/>
          <a:p>
            <a:r>
              <a:rPr lang="zh-CN" altLang="zh-CN" sz="2400" b="1" dirty="0"/>
              <a:t>核心功能界面演示</a:t>
            </a:r>
          </a:p>
        </p:txBody>
      </p:sp>
      <p:sp>
        <p:nvSpPr>
          <p:cNvPr id="3" name="矩形 2"/>
          <p:cNvSpPr/>
          <p:nvPr/>
        </p:nvSpPr>
        <p:spPr>
          <a:xfrm>
            <a:off x="927658" y="910444"/>
            <a:ext cx="10175771" cy="646331"/>
          </a:xfrm>
          <a:prstGeom prst="rect">
            <a:avLst/>
          </a:prstGeom>
        </p:spPr>
        <p:txBody>
          <a:bodyPr wrap="square">
            <a:spAutoFit/>
          </a:bodyPr>
          <a:lstStyle/>
          <a:p>
            <a:pPr indent="450850"/>
            <a:r>
              <a:rPr lang="zh-CN" altLang="zh-CN" sz="1800" dirty="0"/>
              <a:t>该程序可用于浏览网页、阅读文本和查看图片，并支持对文本进行编辑以及对图片进行缩放、旋转等操作，运行效果如图</a:t>
            </a:r>
            <a:r>
              <a:rPr lang="en-US" altLang="zh-CN" sz="1800" dirty="0"/>
              <a:t>27.1</a:t>
            </a:r>
            <a:r>
              <a:rPr lang="zh-CN" altLang="zh-CN" sz="1800" dirty="0"/>
              <a:t>～图</a:t>
            </a:r>
            <a:r>
              <a:rPr lang="en-US" altLang="zh-CN" sz="1800" dirty="0"/>
              <a:t>27.4</a:t>
            </a:r>
            <a:r>
              <a:rPr lang="zh-CN" altLang="zh-CN" sz="1800" dirty="0"/>
              <a:t>所示。</a:t>
            </a:r>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184" y="1643454"/>
            <a:ext cx="3988726" cy="316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715" y="1643454"/>
            <a:ext cx="4039049" cy="316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2741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4870266" y="3773478"/>
            <a:ext cx="2140321" cy="518595"/>
          </a:xfrm>
          <a:prstGeom prst="rect">
            <a:avLst/>
          </a:prstGeom>
          <a:noFill/>
        </p:spPr>
        <p:txBody>
          <a:bodyPr wrap="square" lIns="86863" tIns="43430" rIns="86863" bIns="43430" rtlCol="0">
            <a:spAutoFit/>
          </a:bodyPr>
          <a:lstStyle/>
          <a:p>
            <a:r>
              <a:rPr lang="zh-CN" altLang="zh-CN" sz="2800" b="1" dirty="0"/>
              <a:t>编写</a:t>
            </a:r>
            <a:r>
              <a:rPr lang="en-US" altLang="zh-CN" sz="2800" b="1" dirty="0"/>
              <a:t>Action</a:t>
            </a:r>
            <a:endParaRPr lang="zh-CN" altLang="zh-CN" sz="2800" b="1" dirty="0"/>
          </a:p>
        </p:txBody>
      </p:sp>
    </p:spTree>
    <p:extLst>
      <p:ext uri="{BB962C8B-B14F-4D97-AF65-F5344CB8AC3E}">
        <p14:creationId xmlns:p14="http://schemas.microsoft.com/office/powerpoint/2010/main" val="202061979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630575" cy="461665"/>
          </a:xfrm>
          <a:prstGeom prst="rect">
            <a:avLst/>
          </a:prstGeom>
        </p:spPr>
        <p:txBody>
          <a:bodyPr wrap="none">
            <a:spAutoFit/>
          </a:bodyPr>
          <a:lstStyle/>
          <a:p>
            <a:r>
              <a:rPr lang="zh-CN" altLang="zh-CN" sz="2400" b="1" dirty="0"/>
              <a:t>编写</a:t>
            </a:r>
            <a:r>
              <a:rPr lang="en-US" altLang="zh-CN" sz="2400" b="1" dirty="0"/>
              <a:t>Action</a:t>
            </a:r>
            <a:endParaRPr lang="zh-CN" altLang="zh-CN" sz="2400" b="1" dirty="0"/>
          </a:p>
        </p:txBody>
      </p:sp>
      <p:sp>
        <p:nvSpPr>
          <p:cNvPr id="3" name="矩形 2"/>
          <p:cNvSpPr/>
          <p:nvPr/>
        </p:nvSpPr>
        <p:spPr>
          <a:xfrm>
            <a:off x="1136845" y="1017498"/>
            <a:ext cx="9740952" cy="369332"/>
          </a:xfrm>
          <a:prstGeom prst="rect">
            <a:avLst/>
          </a:prstGeom>
        </p:spPr>
        <p:txBody>
          <a:bodyPr wrap="square">
            <a:spAutoFit/>
          </a:bodyPr>
          <a:lstStyle/>
          <a:p>
            <a:r>
              <a:rPr lang="zh-CN" altLang="zh-CN" sz="1800" dirty="0"/>
              <a:t>与网页浏览功能相对应的是“打开网页”</a:t>
            </a:r>
            <a:r>
              <a:rPr lang="en-US" altLang="zh-CN" sz="1800" dirty="0"/>
              <a:t>Action</a:t>
            </a:r>
            <a:r>
              <a:rPr lang="zh-CN" altLang="zh-CN" sz="1800" dirty="0"/>
              <a:t>，其代码（在</a:t>
            </a:r>
            <a:r>
              <a:rPr lang="en-US" altLang="zh-CN" sz="1800" dirty="0" err="1"/>
              <a:t>main.qml</a:t>
            </a:r>
            <a:r>
              <a:rPr lang="zh-CN" altLang="zh-CN" sz="1800" dirty="0"/>
              <a:t>中）如下：</a:t>
            </a:r>
          </a:p>
        </p:txBody>
      </p:sp>
      <p:sp>
        <p:nvSpPr>
          <p:cNvPr id="4" name="TextBox 3"/>
          <p:cNvSpPr txBox="1"/>
          <p:nvPr/>
        </p:nvSpPr>
        <p:spPr>
          <a:xfrm>
            <a:off x="1136845" y="1531917"/>
            <a:ext cx="9491571" cy="2128242"/>
          </a:xfrm>
          <a:prstGeom prst="roundRect">
            <a:avLst>
              <a:gd name="adj" fmla="val 11645"/>
            </a:avLst>
          </a:prstGeom>
          <a:solidFill>
            <a:srgbClr val="DDDDDD"/>
          </a:solidFill>
        </p:spPr>
        <p:txBody>
          <a:bodyPr wrap="square" rtlCol="0">
            <a:spAutoFit/>
          </a:bodyPr>
          <a:lstStyle/>
          <a:p>
            <a:r>
              <a:rPr lang="en-US" altLang="zh-CN" dirty="0"/>
              <a:t>Action {</a:t>
            </a:r>
            <a:endParaRPr lang="zh-CN" altLang="zh-CN" dirty="0"/>
          </a:p>
          <a:p>
            <a:r>
              <a:rPr lang="en-US" altLang="zh-CN" dirty="0"/>
              <a:t>    id: </a:t>
            </a:r>
            <a:r>
              <a:rPr lang="en-US" altLang="zh-CN" dirty="0" err="1"/>
              <a:t>htmlOpenAction</a:t>
            </a:r>
            <a:r>
              <a:rPr lang="en-US" altLang="zh-CN" dirty="0"/>
              <a:t>					</a:t>
            </a:r>
            <a:r>
              <a:rPr lang="en-US" altLang="zh-CN" dirty="0" smtClean="0"/>
              <a:t>//</a:t>
            </a:r>
            <a:r>
              <a:rPr lang="en-US" altLang="zh-CN" dirty="0"/>
              <a:t>Action</a:t>
            </a:r>
            <a:r>
              <a:rPr lang="zh-CN" altLang="zh-CN" dirty="0"/>
              <a:t>标识名</a:t>
            </a:r>
          </a:p>
          <a:p>
            <a:r>
              <a:rPr lang="en-US" altLang="zh-CN" dirty="0"/>
              <a:t>    </a:t>
            </a:r>
            <a:r>
              <a:rPr lang="en-US" altLang="zh-CN" dirty="0" err="1"/>
              <a:t>iconSource</a:t>
            </a:r>
            <a:r>
              <a:rPr lang="en-US" altLang="zh-CN" dirty="0"/>
              <a:t>: "images/filehtml.png"		</a:t>
            </a:r>
            <a:r>
              <a:rPr lang="en-US" altLang="zh-CN" dirty="0" smtClean="0"/>
              <a:t>		//</a:t>
            </a:r>
            <a:r>
              <a:rPr lang="zh-CN" altLang="zh-CN" dirty="0"/>
              <a:t>图标来源</a:t>
            </a:r>
          </a:p>
          <a:p>
            <a:r>
              <a:rPr lang="en-US" altLang="zh-CN" dirty="0"/>
              <a:t>    </a:t>
            </a:r>
            <a:r>
              <a:rPr lang="en-US" altLang="zh-CN" dirty="0" err="1"/>
              <a:t>iconName</a:t>
            </a:r>
            <a:r>
              <a:rPr lang="en-US" altLang="zh-CN" dirty="0"/>
              <a:t>: "html-open"					//</a:t>
            </a:r>
            <a:r>
              <a:rPr lang="zh-CN" altLang="zh-CN" dirty="0"/>
              <a:t>图标名</a:t>
            </a:r>
          </a:p>
          <a:p>
            <a:r>
              <a:rPr lang="en-US" altLang="zh-CN" dirty="0"/>
              <a:t>    text: "</a:t>
            </a:r>
            <a:r>
              <a:rPr lang="zh-CN" altLang="zh-CN" dirty="0"/>
              <a:t>打开网页</a:t>
            </a:r>
            <a:r>
              <a:rPr lang="en-US" altLang="zh-CN" dirty="0"/>
              <a:t>"						</a:t>
            </a:r>
            <a:r>
              <a:rPr lang="en-US" altLang="zh-CN" dirty="0" smtClean="0"/>
              <a:t>//</a:t>
            </a:r>
            <a:r>
              <a:rPr lang="zh-CN" altLang="zh-CN" dirty="0"/>
              <a:t>提示文本</a:t>
            </a:r>
          </a:p>
          <a:p>
            <a:r>
              <a:rPr lang="en-US" altLang="zh-CN" dirty="0"/>
              <a:t>    </a:t>
            </a:r>
            <a:r>
              <a:rPr lang="en-US" altLang="zh-CN" dirty="0" err="1"/>
              <a:t>onTriggered</a:t>
            </a:r>
            <a:r>
              <a:rPr lang="en-US" altLang="zh-CN" dirty="0"/>
              <a:t>: </a:t>
            </a:r>
            <a:r>
              <a:rPr lang="en-US" altLang="zh-CN" dirty="0" err="1"/>
              <a:t>htmlDlg.open</a:t>
            </a:r>
            <a:r>
              <a:rPr lang="en-US" altLang="zh-CN" dirty="0"/>
              <a:t>()				//</a:t>
            </a:r>
            <a:r>
              <a:rPr lang="zh-CN" altLang="zh-CN" dirty="0"/>
              <a:t>触发动作</a:t>
            </a:r>
          </a:p>
          <a:p>
            <a:r>
              <a:rPr lang="en-US" altLang="zh-CN" dirty="0" smtClean="0"/>
              <a:t>}</a:t>
            </a:r>
            <a:endParaRPr lang="zh-CN" altLang="zh-CN" dirty="0"/>
          </a:p>
        </p:txBody>
      </p:sp>
      <p:sp>
        <p:nvSpPr>
          <p:cNvPr id="5" name="TextBox 4"/>
          <p:cNvSpPr txBox="1"/>
          <p:nvPr/>
        </p:nvSpPr>
        <p:spPr>
          <a:xfrm>
            <a:off x="558140" y="3660159"/>
            <a:ext cx="10438411" cy="646331"/>
          </a:xfrm>
          <a:prstGeom prst="rect">
            <a:avLst/>
          </a:prstGeom>
          <a:noFill/>
        </p:spPr>
        <p:txBody>
          <a:bodyPr wrap="square" rtlCol="0">
            <a:spAutoFit/>
          </a:bodyPr>
          <a:lstStyle/>
          <a:p>
            <a:pPr indent="450850"/>
            <a:r>
              <a:rPr lang="en-US" altLang="zh-CN" sz="1800" dirty="0"/>
              <a:t>Action</a:t>
            </a:r>
            <a:r>
              <a:rPr lang="zh-CN" altLang="zh-CN" sz="1800" dirty="0"/>
              <a:t>的</a:t>
            </a:r>
            <a:r>
              <a:rPr lang="en-US" altLang="zh-CN" sz="1800" dirty="0"/>
              <a:t>text</a:t>
            </a:r>
            <a:r>
              <a:rPr lang="zh-CN" altLang="zh-CN" sz="1800" dirty="0"/>
              <a:t>属性为提示性文本，在该</a:t>
            </a:r>
            <a:r>
              <a:rPr lang="en-US" altLang="zh-CN" sz="1800" dirty="0"/>
              <a:t>Action</a:t>
            </a:r>
            <a:r>
              <a:rPr lang="zh-CN" altLang="zh-CN" sz="1800" dirty="0"/>
              <a:t>与工具栏按钮绑定后，程序运行时，鼠标放在按钮上就会出现这个提示文字。该</a:t>
            </a:r>
            <a:r>
              <a:rPr lang="en-US" altLang="zh-CN" sz="1800" dirty="0"/>
              <a:t>Action</a:t>
            </a:r>
            <a:r>
              <a:rPr lang="zh-CN" altLang="zh-CN" sz="1800" dirty="0"/>
              <a:t>触发的动作是打开标识为</a:t>
            </a:r>
            <a:r>
              <a:rPr lang="en-US" altLang="zh-CN" sz="1800" dirty="0" err="1"/>
              <a:t>htmlDlg</a:t>
            </a:r>
            <a:r>
              <a:rPr lang="zh-CN" altLang="zh-CN" sz="1800" dirty="0"/>
              <a:t>的对话框（“打开网页”对话框）</a:t>
            </a:r>
            <a:r>
              <a:rPr lang="zh-CN" altLang="zh-CN" sz="1800" dirty="0" smtClean="0"/>
              <a:t>。</a:t>
            </a:r>
            <a:endParaRPr lang="zh-CN" altLang="zh-CN" sz="1800" dirty="0"/>
          </a:p>
        </p:txBody>
      </p:sp>
    </p:spTree>
    <p:extLst>
      <p:ext uri="{BB962C8B-B14F-4D97-AF65-F5344CB8AC3E}">
        <p14:creationId xmlns:p14="http://schemas.microsoft.com/office/powerpoint/2010/main" val="1043988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4480451" y="3742933"/>
            <a:ext cx="3276207" cy="518595"/>
          </a:xfrm>
          <a:prstGeom prst="rect">
            <a:avLst/>
          </a:prstGeom>
          <a:noFill/>
        </p:spPr>
        <p:txBody>
          <a:bodyPr wrap="square" lIns="86863" tIns="43430" rIns="86863" bIns="43430" rtlCol="0">
            <a:spAutoFit/>
          </a:bodyPr>
          <a:lstStyle/>
          <a:p>
            <a:r>
              <a:rPr lang="zh-CN" altLang="zh-CN" sz="2800" b="1" dirty="0"/>
              <a:t>定义主显示区元素</a:t>
            </a:r>
          </a:p>
        </p:txBody>
      </p:sp>
    </p:spTree>
    <p:extLst>
      <p:ext uri="{BB962C8B-B14F-4D97-AF65-F5344CB8AC3E}">
        <p14:creationId xmlns:p14="http://schemas.microsoft.com/office/powerpoint/2010/main" val="215677841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646878" cy="461665"/>
          </a:xfrm>
          <a:prstGeom prst="rect">
            <a:avLst/>
          </a:prstGeom>
        </p:spPr>
        <p:txBody>
          <a:bodyPr wrap="none">
            <a:spAutoFit/>
          </a:bodyPr>
          <a:lstStyle/>
          <a:p>
            <a:r>
              <a:rPr lang="zh-CN" altLang="zh-CN" sz="2400" b="1" dirty="0"/>
              <a:t>定义主显示区元素</a:t>
            </a:r>
          </a:p>
        </p:txBody>
      </p:sp>
      <p:sp>
        <p:nvSpPr>
          <p:cNvPr id="3" name="矩形 2"/>
          <p:cNvSpPr/>
          <p:nvPr/>
        </p:nvSpPr>
        <p:spPr>
          <a:xfrm>
            <a:off x="1136845" y="969997"/>
            <a:ext cx="9265939" cy="369332"/>
          </a:xfrm>
          <a:prstGeom prst="rect">
            <a:avLst/>
          </a:prstGeom>
        </p:spPr>
        <p:txBody>
          <a:bodyPr wrap="square">
            <a:spAutoFit/>
          </a:bodyPr>
          <a:lstStyle/>
          <a:p>
            <a:r>
              <a:rPr lang="zh-CN" altLang="zh-CN" sz="1800" dirty="0"/>
              <a:t>主显示区元素是一个</a:t>
            </a:r>
            <a:r>
              <a:rPr lang="en-US" altLang="zh-CN" sz="1800" dirty="0" err="1"/>
              <a:t>TextArea</a:t>
            </a:r>
            <a:r>
              <a:rPr lang="zh-CN" altLang="zh-CN" sz="1800" dirty="0"/>
              <a:t>，用于显示网页，定义（在</a:t>
            </a:r>
            <a:r>
              <a:rPr lang="en-US" altLang="zh-CN" sz="1800" dirty="0" err="1"/>
              <a:t>main.qml</a:t>
            </a:r>
            <a:r>
              <a:rPr lang="zh-CN" altLang="zh-CN" sz="1800" dirty="0"/>
              <a:t>中）如下：</a:t>
            </a:r>
          </a:p>
        </p:txBody>
      </p:sp>
      <p:sp>
        <p:nvSpPr>
          <p:cNvPr id="4" name="TextBox 3"/>
          <p:cNvSpPr txBox="1"/>
          <p:nvPr/>
        </p:nvSpPr>
        <p:spPr>
          <a:xfrm>
            <a:off x="1235034" y="1472540"/>
            <a:ext cx="9440883" cy="2707124"/>
          </a:xfrm>
          <a:prstGeom prst="roundRect">
            <a:avLst>
              <a:gd name="adj" fmla="val 8332"/>
            </a:avLst>
          </a:prstGeom>
          <a:solidFill>
            <a:srgbClr val="DDDDDD"/>
          </a:solidFill>
        </p:spPr>
        <p:txBody>
          <a:bodyPr wrap="square" rtlCol="0">
            <a:spAutoFit/>
          </a:bodyPr>
          <a:lstStyle/>
          <a:p>
            <a:r>
              <a:rPr lang="en-US" altLang="zh-CN" dirty="0" err="1"/>
              <a:t>TextArea</a:t>
            </a:r>
            <a:r>
              <a:rPr lang="en-US" altLang="zh-CN" dirty="0"/>
              <a:t> {</a:t>
            </a:r>
            <a:endParaRPr lang="zh-CN" altLang="zh-CN" dirty="0"/>
          </a:p>
          <a:p>
            <a:r>
              <a:rPr lang="en-US" altLang="zh-CN" dirty="0"/>
              <a:t>    id: </a:t>
            </a:r>
            <a:r>
              <a:rPr lang="en-US" altLang="zh-CN" dirty="0" err="1"/>
              <a:t>htmlArea</a:t>
            </a:r>
            <a:r>
              <a:rPr lang="en-US" altLang="zh-CN" dirty="0"/>
              <a:t>					</a:t>
            </a:r>
            <a:r>
              <a:rPr lang="en-US" altLang="zh-CN" dirty="0" smtClean="0"/>
              <a:t>//</a:t>
            </a:r>
            <a:r>
              <a:rPr lang="zh-CN" altLang="zh-CN" dirty="0"/>
              <a:t>显示区标识</a:t>
            </a:r>
          </a:p>
          <a:p>
            <a:r>
              <a:rPr lang="en-US" altLang="zh-CN" dirty="0"/>
              <a:t>    </a:t>
            </a:r>
            <a:r>
              <a:rPr lang="en-US" altLang="zh-CN" dirty="0" err="1"/>
              <a:t>anchors.fill</a:t>
            </a:r>
            <a:r>
              <a:rPr lang="en-US" altLang="zh-CN" dirty="0"/>
              <a:t>: parent</a:t>
            </a:r>
            <a:endParaRPr lang="zh-CN" altLang="zh-CN" dirty="0"/>
          </a:p>
          <a:p>
            <a:r>
              <a:rPr lang="en-US" altLang="zh-CN" dirty="0"/>
              <a:t>    </a:t>
            </a:r>
            <a:r>
              <a:rPr lang="en-US" altLang="zh-CN" dirty="0" err="1"/>
              <a:t>readOnly</a:t>
            </a:r>
            <a:r>
              <a:rPr lang="en-US" altLang="zh-CN" dirty="0"/>
              <a:t>: true					</a:t>
            </a:r>
            <a:r>
              <a:rPr lang="en-US" altLang="zh-CN" dirty="0" smtClean="0"/>
              <a:t>//</a:t>
            </a:r>
            <a:r>
              <a:rPr lang="zh-CN" altLang="zh-CN" dirty="0"/>
              <a:t>网页为只读模式</a:t>
            </a:r>
          </a:p>
          <a:p>
            <a:r>
              <a:rPr lang="en-US" altLang="zh-CN" dirty="0"/>
              <a:t>    </a:t>
            </a:r>
            <a:r>
              <a:rPr lang="en-US" altLang="zh-CN" dirty="0" err="1"/>
              <a:t>frameVisible</a:t>
            </a:r>
            <a:r>
              <a:rPr lang="en-US" altLang="zh-CN" dirty="0"/>
              <a:t>: false</a:t>
            </a:r>
            <a:endParaRPr lang="zh-CN" altLang="zh-CN" dirty="0"/>
          </a:p>
          <a:p>
            <a:r>
              <a:rPr lang="en-US" altLang="zh-CN" dirty="0"/>
              <a:t>    </a:t>
            </a:r>
            <a:r>
              <a:rPr lang="en-US" altLang="zh-CN" dirty="0" err="1"/>
              <a:t>baseUrl</a:t>
            </a:r>
            <a:r>
              <a:rPr lang="en-US" altLang="zh-CN" dirty="0"/>
              <a:t>: "</a:t>
            </a:r>
            <a:r>
              <a:rPr lang="en-US" altLang="zh-CN" dirty="0" err="1"/>
              <a:t>qrc</a:t>
            </a:r>
            <a:r>
              <a:rPr lang="en-US" altLang="zh-CN" dirty="0"/>
              <a:t>:/"					</a:t>
            </a:r>
            <a:r>
              <a:rPr lang="en-US" altLang="zh-CN" dirty="0" smtClean="0"/>
              <a:t>//</a:t>
            </a:r>
            <a:r>
              <a:rPr lang="zh-CN" altLang="zh-CN" dirty="0"/>
              <a:t>默认载入项目</a:t>
            </a:r>
            <a:r>
              <a:rPr lang="en-US" altLang="zh-CN" dirty="0" err="1"/>
              <a:t>qrc</a:t>
            </a:r>
            <a:r>
              <a:rPr lang="en-US" altLang="zh-CN" dirty="0"/>
              <a:t>:/</a:t>
            </a:r>
            <a:r>
              <a:rPr lang="zh-CN" altLang="zh-CN" dirty="0"/>
              <a:t>路径下的网页资源</a:t>
            </a:r>
          </a:p>
          <a:p>
            <a:r>
              <a:rPr lang="en-US" altLang="zh-CN" dirty="0"/>
              <a:t>    text: </a:t>
            </a:r>
            <a:r>
              <a:rPr lang="en-US" altLang="zh-CN" dirty="0" err="1"/>
              <a:t>htmldoc.text</a:t>
            </a:r>
            <a:r>
              <a:rPr lang="en-US" altLang="zh-CN" dirty="0"/>
              <a:t>				</a:t>
            </a:r>
            <a:r>
              <a:rPr lang="en-US" altLang="zh-CN" dirty="0" smtClean="0"/>
              <a:t>//</a:t>
            </a:r>
            <a:r>
              <a:rPr lang="zh-CN" altLang="zh-CN" dirty="0"/>
              <a:t>设置网页文档内容的来源</a:t>
            </a:r>
          </a:p>
          <a:p>
            <a:r>
              <a:rPr lang="en-US" altLang="zh-CN" dirty="0"/>
              <a:t>    </a:t>
            </a:r>
            <a:r>
              <a:rPr lang="en-US" altLang="zh-CN" dirty="0" err="1"/>
              <a:t>textFormat</a:t>
            </a:r>
            <a:r>
              <a:rPr lang="en-US" altLang="zh-CN" dirty="0"/>
              <a:t>: </a:t>
            </a:r>
            <a:r>
              <a:rPr lang="en-US" altLang="zh-CN" dirty="0" err="1"/>
              <a:t>Qt.RichText</a:t>
            </a:r>
            <a:r>
              <a:rPr lang="en-US" altLang="zh-CN" dirty="0"/>
              <a:t>				</a:t>
            </a:r>
            <a:r>
              <a:rPr lang="en-US" altLang="zh-CN" dirty="0" smtClean="0"/>
              <a:t>//</a:t>
            </a:r>
            <a:r>
              <a:rPr lang="zh-CN" altLang="zh-CN" dirty="0"/>
              <a:t>以富文本呈现</a:t>
            </a:r>
          </a:p>
          <a:p>
            <a:r>
              <a:rPr lang="en-US" altLang="zh-CN" dirty="0" smtClean="0"/>
              <a:t>}</a:t>
            </a:r>
            <a:endParaRPr lang="zh-CN" altLang="zh-CN" dirty="0"/>
          </a:p>
        </p:txBody>
      </p:sp>
    </p:spTree>
    <p:extLst>
      <p:ext uri="{BB962C8B-B14F-4D97-AF65-F5344CB8AC3E}">
        <p14:creationId xmlns:p14="http://schemas.microsoft.com/office/powerpoint/2010/main" val="3072107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3954484" y="3742933"/>
            <a:ext cx="4132612" cy="518595"/>
          </a:xfrm>
          <a:prstGeom prst="rect">
            <a:avLst/>
          </a:prstGeom>
          <a:noFill/>
        </p:spPr>
        <p:txBody>
          <a:bodyPr wrap="square" lIns="86863" tIns="43430" rIns="86863" bIns="43430" rtlCol="0">
            <a:spAutoFit/>
          </a:bodyPr>
          <a:lstStyle/>
          <a:p>
            <a:r>
              <a:rPr lang="zh-CN" altLang="zh-CN" sz="2800" b="1" dirty="0"/>
              <a:t>实现“打开网页”对话框</a:t>
            </a:r>
          </a:p>
        </p:txBody>
      </p:sp>
    </p:spTree>
    <p:extLst>
      <p:ext uri="{BB962C8B-B14F-4D97-AF65-F5344CB8AC3E}">
        <p14:creationId xmlns:p14="http://schemas.microsoft.com/office/powerpoint/2010/main" val="166667024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587842" cy="461665"/>
          </a:xfrm>
          <a:prstGeom prst="rect">
            <a:avLst/>
          </a:prstGeom>
        </p:spPr>
        <p:txBody>
          <a:bodyPr wrap="none">
            <a:spAutoFit/>
          </a:bodyPr>
          <a:lstStyle/>
          <a:p>
            <a:r>
              <a:rPr lang="zh-CN" altLang="zh-CN" sz="2400" b="1" dirty="0"/>
              <a:t>实现“打开网页”对话框</a:t>
            </a:r>
            <a:endParaRPr lang="zh-CN" altLang="zh-CN" sz="2400" b="1" dirty="0"/>
          </a:p>
        </p:txBody>
      </p:sp>
      <p:sp>
        <p:nvSpPr>
          <p:cNvPr id="3" name="矩形 2"/>
          <p:cNvSpPr/>
          <p:nvPr/>
        </p:nvSpPr>
        <p:spPr>
          <a:xfrm>
            <a:off x="1136845" y="898745"/>
            <a:ext cx="5940425" cy="646331"/>
          </a:xfrm>
          <a:prstGeom prst="rect">
            <a:avLst/>
          </a:prstGeom>
        </p:spPr>
        <p:txBody>
          <a:bodyPr>
            <a:spAutoFit/>
          </a:bodyPr>
          <a:lstStyle/>
          <a:p>
            <a:r>
              <a:rPr lang="zh-CN" altLang="zh-CN" sz="1800" dirty="0"/>
              <a:t>“打开网页”对话框的</a:t>
            </a:r>
            <a:r>
              <a:rPr lang="zh-CN" altLang="zh-CN" sz="1800" dirty="0">
                <a:hlinkClick r:id="rId2" action="ppaction://hlinkfile"/>
              </a:rPr>
              <a:t>实现代码（在</a:t>
            </a:r>
            <a:r>
              <a:rPr lang="en-US" altLang="zh-CN" sz="1800" dirty="0" err="1">
                <a:hlinkClick r:id="rId2" action="ppaction://hlinkfile"/>
              </a:rPr>
              <a:t>main.qml</a:t>
            </a:r>
            <a:r>
              <a:rPr lang="zh-CN" altLang="zh-CN" sz="1800" dirty="0">
                <a:hlinkClick r:id="rId2" action="ppaction://hlinkfile"/>
              </a:rPr>
              <a:t>中</a:t>
            </a:r>
            <a:r>
              <a:rPr lang="zh-CN" altLang="zh-CN" sz="1800" dirty="0" smtClean="0">
                <a:hlinkClick r:id="rId2" action="ppaction://hlinkfile"/>
              </a:rPr>
              <a:t>）</a:t>
            </a:r>
            <a:r>
              <a:rPr lang="zh-CN" altLang="en-US" sz="1800" dirty="0" smtClean="0">
                <a:hlinkClick r:id="rId2" action="ppaction://hlinkfile"/>
              </a:rPr>
              <a:t>。</a:t>
            </a:r>
            <a:endParaRPr lang="zh-CN" altLang="zh-CN" sz="1800" dirty="0"/>
          </a:p>
          <a:p>
            <a:r>
              <a:rPr lang="zh-CN" altLang="zh-CN" sz="1800" dirty="0"/>
              <a:t>程序运行时，“打开网页”对话框的效果如图</a:t>
            </a:r>
            <a:r>
              <a:rPr lang="en-US" altLang="zh-CN" sz="1800" dirty="0"/>
              <a:t>27.12</a:t>
            </a:r>
            <a:r>
              <a:rPr lang="zh-CN" altLang="zh-CN" sz="1800" dirty="0"/>
              <a:t>所示。</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537" y="1743342"/>
            <a:ext cx="6336084" cy="422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7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4712" y="1417677"/>
            <a:ext cx="10319656"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27</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【综合实例】多功能文档查看器</a:t>
            </a:r>
          </a:p>
        </p:txBody>
      </p:sp>
      <p:sp>
        <p:nvSpPr>
          <p:cNvPr id="3" name="TextBox 2"/>
          <p:cNvSpPr txBox="1"/>
          <p:nvPr/>
        </p:nvSpPr>
        <p:spPr>
          <a:xfrm>
            <a:off x="5581403" y="3111333"/>
            <a:ext cx="5355771" cy="646331"/>
          </a:xfrm>
          <a:prstGeom prst="rect">
            <a:avLst/>
          </a:prstGeom>
          <a:noFill/>
        </p:spPr>
        <p:txBody>
          <a:bodyPr wrap="square" rtlCol="0">
            <a:spAutoFit/>
          </a:bodyPr>
          <a:lstStyle/>
          <a:p>
            <a:r>
              <a:rPr lang="en-US" altLang="zh-CN" sz="3600" b="1" dirty="0" smtClean="0"/>
              <a:t>——</a:t>
            </a:r>
            <a:r>
              <a:rPr lang="zh-CN" altLang="zh-CN" sz="3600" b="1" dirty="0"/>
              <a:t>阅读文本功能实现</a:t>
            </a:r>
          </a:p>
        </p:txBody>
      </p:sp>
    </p:spTree>
    <p:extLst>
      <p:ext uri="{BB962C8B-B14F-4D97-AF65-F5344CB8AC3E}">
        <p14:creationId xmlns:p14="http://schemas.microsoft.com/office/powerpoint/2010/main" val="3409965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3954484" y="3742933"/>
            <a:ext cx="4132612" cy="518595"/>
          </a:xfrm>
          <a:prstGeom prst="rect">
            <a:avLst/>
          </a:prstGeom>
          <a:noFill/>
        </p:spPr>
        <p:txBody>
          <a:bodyPr wrap="square" lIns="86863" tIns="43430" rIns="86863" bIns="43430" rtlCol="0">
            <a:spAutoFit/>
          </a:bodyPr>
          <a:lstStyle/>
          <a:p>
            <a:r>
              <a:rPr lang="zh-CN" altLang="zh-CN" sz="2800" b="1" dirty="0"/>
              <a:t>实现</a:t>
            </a:r>
            <a:r>
              <a:rPr lang="en-US" altLang="zh-CN" sz="2800" b="1" dirty="0" err="1"/>
              <a:t>TextHandler</a:t>
            </a:r>
            <a:r>
              <a:rPr lang="zh-CN" altLang="zh-CN" sz="2800" b="1" dirty="0"/>
              <a:t>处理器</a:t>
            </a:r>
          </a:p>
        </p:txBody>
      </p:sp>
    </p:spTree>
    <p:extLst>
      <p:ext uri="{BB962C8B-B14F-4D97-AF65-F5344CB8AC3E}">
        <p14:creationId xmlns:p14="http://schemas.microsoft.com/office/powerpoint/2010/main" val="296903934"/>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272691" cy="461665"/>
          </a:xfrm>
          <a:prstGeom prst="rect">
            <a:avLst/>
          </a:prstGeom>
        </p:spPr>
        <p:txBody>
          <a:bodyPr wrap="none">
            <a:spAutoFit/>
          </a:bodyPr>
          <a:lstStyle/>
          <a:p>
            <a:r>
              <a:rPr lang="zh-CN" altLang="zh-CN" sz="2400" b="1" dirty="0"/>
              <a:t>实现</a:t>
            </a:r>
            <a:r>
              <a:rPr lang="en-US" altLang="zh-CN" sz="2400" b="1" dirty="0" err="1"/>
              <a:t>TextHandler</a:t>
            </a:r>
            <a:r>
              <a:rPr lang="zh-CN" altLang="zh-CN" sz="2400" b="1" dirty="0"/>
              <a:t>处理器</a:t>
            </a:r>
          </a:p>
        </p:txBody>
      </p:sp>
      <p:sp>
        <p:nvSpPr>
          <p:cNvPr id="3" name="TextBox 2"/>
          <p:cNvSpPr txBox="1"/>
          <p:nvPr/>
        </p:nvSpPr>
        <p:spPr>
          <a:xfrm>
            <a:off x="653142" y="890650"/>
            <a:ext cx="10604665" cy="1138773"/>
          </a:xfrm>
          <a:prstGeom prst="rect">
            <a:avLst/>
          </a:prstGeom>
          <a:noFill/>
        </p:spPr>
        <p:txBody>
          <a:bodyPr wrap="square" rtlCol="0">
            <a:spAutoFit/>
          </a:bodyPr>
          <a:lstStyle/>
          <a:p>
            <a:pPr indent="450850"/>
            <a:r>
              <a:rPr lang="zh-CN" altLang="zh-CN" dirty="0">
                <a:hlinkClick r:id="rId2" action="ppaction://hlinkfile"/>
              </a:rPr>
              <a:t>源文件</a:t>
            </a:r>
            <a:r>
              <a:rPr lang="en-US" altLang="zh-CN" dirty="0" err="1">
                <a:hlinkClick r:id="rId2" action="ppaction://hlinkfile"/>
              </a:rPr>
              <a:t>texthandler.h</a:t>
            </a:r>
            <a:r>
              <a:rPr lang="zh-CN" altLang="zh-CN" dirty="0">
                <a:hlinkClick r:id="rId2" action="ppaction://hlinkfile"/>
              </a:rPr>
              <a:t>的</a:t>
            </a:r>
            <a:r>
              <a:rPr lang="zh-CN" altLang="zh-CN" dirty="0" smtClean="0">
                <a:hlinkClick r:id="rId2" action="ppaction://hlinkfile"/>
              </a:rPr>
              <a:t>代码</a:t>
            </a:r>
            <a:r>
              <a:rPr lang="zh-CN" altLang="en-US" dirty="0" smtClean="0">
                <a:hlinkClick r:id="rId2" action="ppaction://hlinkfile"/>
              </a:rPr>
              <a:t>。</a:t>
            </a:r>
            <a:endParaRPr lang="zh-CN" altLang="zh-CN" dirty="0"/>
          </a:p>
          <a:p>
            <a:pPr indent="450850"/>
            <a:r>
              <a:rPr lang="zh-CN" altLang="zh-CN" dirty="0">
                <a:hlinkClick r:id="rId3" action="ppaction://hlinkfile"/>
              </a:rPr>
              <a:t>源文件</a:t>
            </a:r>
            <a:r>
              <a:rPr lang="en-US" altLang="zh-CN" dirty="0">
                <a:hlinkClick r:id="rId3" action="ppaction://hlinkfile"/>
              </a:rPr>
              <a:t>texthandler.cpp</a:t>
            </a:r>
            <a:r>
              <a:rPr lang="zh-CN" altLang="zh-CN" dirty="0">
                <a:hlinkClick r:id="rId3" action="ppaction://hlinkfile"/>
              </a:rPr>
              <a:t>的</a:t>
            </a:r>
            <a:r>
              <a:rPr lang="zh-CN" altLang="zh-CN" dirty="0" smtClean="0">
                <a:hlinkClick r:id="rId3" action="ppaction://hlinkfile"/>
              </a:rPr>
              <a:t>代码</a:t>
            </a:r>
            <a:r>
              <a:rPr lang="zh-CN" altLang="en-US" dirty="0" smtClean="0">
                <a:hlinkClick r:id="rId3" action="ppaction://hlinkfile"/>
              </a:rPr>
              <a:t>。</a:t>
            </a:r>
            <a:endParaRPr lang="zh-CN" altLang="zh-CN" dirty="0"/>
          </a:p>
          <a:p>
            <a:pPr indent="450850"/>
            <a:r>
              <a:rPr lang="zh-CN" altLang="zh-CN" dirty="0"/>
              <a:t>这样，本例用到的两个处理器都已经用</a:t>
            </a:r>
            <a:r>
              <a:rPr lang="en-US" altLang="zh-CN" dirty="0"/>
              <a:t>C++</a:t>
            </a:r>
            <a:r>
              <a:rPr lang="zh-CN" altLang="zh-CN" dirty="0"/>
              <a:t>实现了，它们全都注册在项目</a:t>
            </a:r>
            <a:r>
              <a:rPr lang="en-US" altLang="zh-CN" dirty="0"/>
              <a:t>main.cpp</a:t>
            </a:r>
            <a:r>
              <a:rPr lang="zh-CN" altLang="zh-CN" dirty="0"/>
              <a:t>文件中，为方便读者编程，这里给出注册了处理器的完整</a:t>
            </a:r>
            <a:r>
              <a:rPr lang="en-US" altLang="zh-CN" dirty="0"/>
              <a:t>main.cpp</a:t>
            </a:r>
            <a:r>
              <a:rPr lang="zh-CN" altLang="zh-CN" dirty="0"/>
              <a:t>代码</a:t>
            </a:r>
            <a:r>
              <a:rPr lang="zh-CN" altLang="zh-CN" dirty="0" smtClean="0"/>
              <a:t>：</a:t>
            </a:r>
            <a:endParaRPr lang="zh-CN" altLang="zh-CN" dirty="0"/>
          </a:p>
        </p:txBody>
      </p:sp>
      <p:sp>
        <p:nvSpPr>
          <p:cNvPr id="4" name="TextBox 3"/>
          <p:cNvSpPr txBox="1"/>
          <p:nvPr/>
        </p:nvSpPr>
        <p:spPr>
          <a:xfrm>
            <a:off x="1136845" y="2029423"/>
            <a:ext cx="9396568" cy="4862870"/>
          </a:xfrm>
          <a:prstGeom prst="rect">
            <a:avLst/>
          </a:prstGeom>
          <a:solidFill>
            <a:srgbClr val="DDDDDD"/>
          </a:solidFill>
        </p:spPr>
        <p:txBody>
          <a:bodyPr wrap="square" rtlCol="0">
            <a:spAutoFit/>
          </a:bodyPr>
          <a:lstStyle/>
          <a:p>
            <a:r>
              <a:rPr lang="en-US" altLang="zh-CN" sz="1600" dirty="0"/>
              <a:t>#include &lt;</a:t>
            </a:r>
            <a:r>
              <a:rPr lang="en-US" altLang="zh-CN" sz="1600" dirty="0" err="1"/>
              <a:t>QApplication</a:t>
            </a:r>
            <a:r>
              <a:rPr lang="en-US" altLang="zh-CN" sz="1600" dirty="0"/>
              <a:t>&gt;</a:t>
            </a:r>
            <a:endParaRPr lang="zh-CN" altLang="zh-CN" sz="1600" dirty="0"/>
          </a:p>
          <a:p>
            <a:r>
              <a:rPr lang="en-US" altLang="zh-CN" sz="1600" dirty="0"/>
              <a:t>#include &lt;</a:t>
            </a:r>
            <a:r>
              <a:rPr lang="en-US" altLang="zh-CN" sz="1600" dirty="0" err="1"/>
              <a:t>QQmlApplicationEngine</a:t>
            </a:r>
            <a:r>
              <a:rPr lang="en-US" altLang="zh-CN" sz="1600" dirty="0"/>
              <a:t>&gt;</a:t>
            </a:r>
            <a:endParaRPr lang="zh-CN" altLang="zh-CN" sz="1600" dirty="0"/>
          </a:p>
          <a:p>
            <a:r>
              <a:rPr lang="en-US" altLang="zh-CN" sz="1600" dirty="0"/>
              <a:t>#include "</a:t>
            </a:r>
            <a:r>
              <a:rPr lang="en-US" altLang="zh-CN" sz="1600" dirty="0" err="1"/>
              <a:t>htmlhandler.h</a:t>
            </a:r>
            <a:r>
              <a:rPr lang="en-US" altLang="zh-CN" sz="1600" dirty="0"/>
              <a:t>"					</a:t>
            </a:r>
            <a:r>
              <a:rPr lang="en-US" altLang="zh-CN" sz="1600" dirty="0" smtClean="0"/>
              <a:t>//</a:t>
            </a:r>
            <a:r>
              <a:rPr lang="zh-CN" altLang="zh-CN" sz="1600" dirty="0"/>
              <a:t>包含头文件</a:t>
            </a:r>
          </a:p>
          <a:p>
            <a:r>
              <a:rPr lang="en-US" altLang="zh-CN" sz="1600" dirty="0"/>
              <a:t>#include "</a:t>
            </a:r>
            <a:r>
              <a:rPr lang="en-US" altLang="zh-CN" sz="1600" dirty="0" err="1"/>
              <a:t>texthandler.h</a:t>
            </a:r>
            <a:r>
              <a:rPr lang="en-US" altLang="zh-CN" sz="1600" dirty="0"/>
              <a:t>"					</a:t>
            </a:r>
            <a:r>
              <a:rPr lang="en-US" altLang="zh-CN" sz="1600" dirty="0" smtClean="0"/>
              <a:t>//</a:t>
            </a:r>
            <a:r>
              <a:rPr lang="zh-CN" altLang="zh-CN" sz="1600" dirty="0"/>
              <a:t>包含头文件</a:t>
            </a:r>
          </a:p>
          <a:p>
            <a:r>
              <a:rPr lang="en-US" altLang="zh-CN" sz="1600" dirty="0"/>
              <a:t>#include &lt;</a:t>
            </a:r>
            <a:r>
              <a:rPr lang="en-US" altLang="zh-CN" sz="1600" dirty="0" err="1"/>
              <a:t>QtQml</a:t>
            </a:r>
            <a:r>
              <a:rPr lang="en-US" altLang="zh-CN" sz="1600" dirty="0"/>
              <a:t>/</a:t>
            </a:r>
            <a:r>
              <a:rPr lang="en-US" altLang="zh-CN" sz="1600" dirty="0" err="1"/>
              <a:t>qqml.h</a:t>
            </a:r>
            <a:r>
              <a:rPr lang="en-US" altLang="zh-CN" sz="1600" dirty="0"/>
              <a:t>&gt;</a:t>
            </a:r>
            <a:endParaRPr lang="zh-CN" altLang="zh-CN" sz="1600" dirty="0"/>
          </a:p>
          <a:p>
            <a:r>
              <a:rPr lang="en-US" altLang="zh-CN" sz="1600" dirty="0"/>
              <a:t>#include &lt;</a:t>
            </a:r>
            <a:r>
              <a:rPr lang="en-US" altLang="zh-CN" sz="1600" dirty="0" err="1"/>
              <a:t>QIcon</a:t>
            </a:r>
            <a:r>
              <a:rPr lang="en-US" altLang="zh-CN" sz="1600" dirty="0"/>
              <a:t>&gt;</a:t>
            </a:r>
            <a:endParaRPr lang="zh-CN" altLang="zh-CN" sz="1600" dirty="0"/>
          </a:p>
          <a:p>
            <a:r>
              <a:rPr lang="en-US" altLang="zh-CN" sz="1600" dirty="0" err="1"/>
              <a:t>int</a:t>
            </a:r>
            <a:r>
              <a:rPr lang="en-US" altLang="zh-CN" sz="1600" dirty="0"/>
              <a:t> main(</a:t>
            </a:r>
            <a:r>
              <a:rPr lang="en-US" altLang="zh-CN" sz="1600" dirty="0" err="1"/>
              <a:t>int</a:t>
            </a:r>
            <a:r>
              <a:rPr lang="en-US" altLang="zh-CN" sz="1600" dirty="0"/>
              <a:t> </a:t>
            </a:r>
            <a:r>
              <a:rPr lang="en-US" altLang="zh-CN" sz="1600" dirty="0" err="1"/>
              <a:t>argc</a:t>
            </a:r>
            <a:r>
              <a:rPr lang="en-US" altLang="zh-CN" sz="1600" dirty="0"/>
              <a:t>, char *</a:t>
            </a:r>
            <a:r>
              <a:rPr lang="en-US" altLang="zh-CN" sz="1600" dirty="0" err="1"/>
              <a:t>argv</a:t>
            </a:r>
            <a:r>
              <a:rPr lang="en-US" altLang="zh-CN" sz="1600" dirty="0"/>
              <a:t>[])</a:t>
            </a:r>
            <a:endParaRPr lang="zh-CN" altLang="zh-CN" sz="1600" dirty="0"/>
          </a:p>
          <a:p>
            <a:r>
              <a:rPr lang="en-US" altLang="zh-CN" sz="1600" dirty="0"/>
              <a:t>{</a:t>
            </a:r>
            <a:endParaRPr lang="zh-CN" altLang="zh-CN" sz="1600" dirty="0"/>
          </a:p>
          <a:p>
            <a:r>
              <a:rPr lang="en-US" altLang="zh-CN" sz="1600" dirty="0"/>
              <a:t>    </a:t>
            </a:r>
            <a:r>
              <a:rPr lang="en-US" altLang="zh-CN" sz="1600" dirty="0" err="1"/>
              <a:t>QApplication</a:t>
            </a:r>
            <a:r>
              <a:rPr lang="en-US" altLang="zh-CN" sz="1600" dirty="0"/>
              <a:t> app(</a:t>
            </a:r>
            <a:r>
              <a:rPr lang="en-US" altLang="zh-CN" sz="1600" dirty="0" err="1"/>
              <a:t>argc</a:t>
            </a:r>
            <a:r>
              <a:rPr lang="en-US" altLang="zh-CN" sz="1600" dirty="0"/>
              <a:t>, </a:t>
            </a:r>
            <a:r>
              <a:rPr lang="en-US" altLang="zh-CN" sz="1600" dirty="0" err="1"/>
              <a:t>argv</a:t>
            </a:r>
            <a:r>
              <a:rPr lang="en-US" altLang="zh-CN" sz="1600" dirty="0"/>
              <a:t>);</a:t>
            </a:r>
            <a:endParaRPr lang="zh-CN" altLang="zh-CN" sz="1600" dirty="0"/>
          </a:p>
          <a:p>
            <a:r>
              <a:rPr lang="en-US" altLang="zh-CN" sz="1600" dirty="0"/>
              <a:t>    </a:t>
            </a:r>
            <a:r>
              <a:rPr lang="en-US" altLang="zh-CN" sz="1600" dirty="0" err="1"/>
              <a:t>app.setWindowIcon</a:t>
            </a:r>
            <a:r>
              <a:rPr lang="en-US" altLang="zh-CN" sz="1600" dirty="0"/>
              <a:t>(</a:t>
            </a:r>
            <a:r>
              <a:rPr lang="en-US" altLang="zh-CN" sz="1600" dirty="0" err="1"/>
              <a:t>QIcon</a:t>
            </a:r>
            <a:r>
              <a:rPr lang="en-US" altLang="zh-CN" sz="1600" dirty="0"/>
              <a:t>(":/images/vieweye.png"));	</a:t>
            </a:r>
            <a:endParaRPr lang="zh-CN" altLang="zh-CN" sz="1600" dirty="0"/>
          </a:p>
          <a:p>
            <a:r>
              <a:rPr lang="en-US" altLang="zh-CN" sz="1600" dirty="0"/>
              <a:t>//</a:t>
            </a:r>
            <a:r>
              <a:rPr lang="zh-CN" altLang="zh-CN" sz="1600" dirty="0"/>
              <a:t>设置主窗口标题栏图标</a:t>
            </a:r>
          </a:p>
          <a:p>
            <a:r>
              <a:rPr lang="en-US" altLang="zh-CN" sz="1600" dirty="0"/>
              <a:t>    /* </a:t>
            </a:r>
            <a:r>
              <a:rPr lang="zh-CN" altLang="zh-CN" sz="1600" dirty="0"/>
              <a:t>注册网页处理器</a:t>
            </a:r>
            <a:r>
              <a:rPr lang="en-US" altLang="zh-CN" sz="1600" dirty="0"/>
              <a:t> */</a:t>
            </a:r>
            <a:endParaRPr lang="zh-CN" altLang="zh-CN" sz="1600" dirty="0"/>
          </a:p>
          <a:p>
            <a:r>
              <a:rPr lang="en-US" altLang="zh-CN" sz="1600" dirty="0"/>
              <a:t>    </a:t>
            </a:r>
            <a:r>
              <a:rPr lang="en-US" altLang="zh-CN" sz="1600" dirty="0" err="1"/>
              <a:t>qmlRegisterType</a:t>
            </a:r>
            <a:r>
              <a:rPr lang="en-US" altLang="zh-CN" sz="1600" dirty="0"/>
              <a:t>&lt;</a:t>
            </a:r>
            <a:r>
              <a:rPr lang="en-US" altLang="zh-CN" sz="1600" dirty="0" err="1"/>
              <a:t>HtmlHandler</a:t>
            </a:r>
            <a:r>
              <a:rPr lang="en-US" altLang="zh-CN" sz="1600" dirty="0"/>
              <a:t>&gt;("</a:t>
            </a:r>
            <a:r>
              <a:rPr lang="en-US" altLang="zh-CN" sz="1600" dirty="0" err="1"/>
              <a:t>org.qtproject.easybooks</a:t>
            </a:r>
            <a:r>
              <a:rPr lang="en-US" altLang="zh-CN" sz="1600" dirty="0"/>
              <a:t>", 1, 0, "</a:t>
            </a:r>
            <a:r>
              <a:rPr lang="en-US" altLang="zh-CN" sz="1600" dirty="0" err="1"/>
              <a:t>HtmlHandler</a:t>
            </a:r>
            <a:r>
              <a:rPr lang="en-US" altLang="zh-CN" sz="1600" dirty="0"/>
              <a:t>");</a:t>
            </a:r>
            <a:endParaRPr lang="zh-CN" altLang="zh-CN" sz="1600" dirty="0"/>
          </a:p>
          <a:p>
            <a:r>
              <a:rPr lang="en-US" altLang="zh-CN" sz="1600" dirty="0"/>
              <a:t>    /* </a:t>
            </a:r>
            <a:r>
              <a:rPr lang="zh-CN" altLang="zh-CN" sz="1600" dirty="0"/>
              <a:t>注册文本处理器</a:t>
            </a:r>
            <a:r>
              <a:rPr lang="en-US" altLang="zh-CN" sz="1600" dirty="0"/>
              <a:t> */</a:t>
            </a:r>
            <a:endParaRPr lang="zh-CN" altLang="zh-CN" sz="1600" dirty="0"/>
          </a:p>
          <a:p>
            <a:r>
              <a:rPr lang="en-US" altLang="zh-CN" sz="1600" dirty="0"/>
              <a:t>    </a:t>
            </a:r>
            <a:r>
              <a:rPr lang="en-US" altLang="zh-CN" sz="1600" dirty="0" err="1"/>
              <a:t>qmlRegisterType</a:t>
            </a:r>
            <a:r>
              <a:rPr lang="en-US" altLang="zh-CN" sz="1600" dirty="0"/>
              <a:t>&lt;</a:t>
            </a:r>
            <a:r>
              <a:rPr lang="en-US" altLang="zh-CN" sz="1600" dirty="0" err="1"/>
              <a:t>TextHandler</a:t>
            </a:r>
            <a:r>
              <a:rPr lang="en-US" altLang="zh-CN" sz="1600" dirty="0"/>
              <a:t>&gt;("</a:t>
            </a:r>
            <a:r>
              <a:rPr lang="en-US" altLang="zh-CN" sz="1600" dirty="0" err="1"/>
              <a:t>org.qtproject.easybooks</a:t>
            </a:r>
            <a:r>
              <a:rPr lang="en-US" altLang="zh-CN" sz="1600" dirty="0"/>
              <a:t>", 1, 0, "</a:t>
            </a:r>
            <a:r>
              <a:rPr lang="en-US" altLang="zh-CN" sz="1600" dirty="0" err="1"/>
              <a:t>TextHandler</a:t>
            </a:r>
            <a:r>
              <a:rPr lang="en-US" altLang="zh-CN" sz="1600" dirty="0"/>
              <a:t>");</a:t>
            </a:r>
            <a:endParaRPr lang="zh-CN" altLang="zh-CN" sz="1600" dirty="0"/>
          </a:p>
          <a:p>
            <a:r>
              <a:rPr lang="en-US" altLang="zh-CN" sz="1600" dirty="0"/>
              <a:t>    </a:t>
            </a:r>
            <a:r>
              <a:rPr lang="en-US" altLang="zh-CN" sz="1600" dirty="0" err="1"/>
              <a:t>QQmlApplicationEngine</a:t>
            </a:r>
            <a:r>
              <a:rPr lang="en-US" altLang="zh-CN" sz="1600" dirty="0"/>
              <a:t> engine;</a:t>
            </a:r>
            <a:endParaRPr lang="zh-CN" altLang="zh-CN" sz="1600" dirty="0"/>
          </a:p>
          <a:p>
            <a:r>
              <a:rPr lang="en-US" altLang="zh-CN" sz="1600" dirty="0"/>
              <a:t>    </a:t>
            </a:r>
            <a:r>
              <a:rPr lang="en-US" altLang="zh-CN" sz="1600" dirty="0" err="1"/>
              <a:t>engine.load</a:t>
            </a:r>
            <a:r>
              <a:rPr lang="en-US" altLang="zh-CN" sz="1600" dirty="0"/>
              <a:t>(</a:t>
            </a:r>
            <a:r>
              <a:rPr lang="en-US" altLang="zh-CN" sz="1600" dirty="0" err="1"/>
              <a:t>QUrl</a:t>
            </a:r>
            <a:r>
              <a:rPr lang="en-US" altLang="zh-CN" sz="1600" dirty="0"/>
              <a:t>(</a:t>
            </a:r>
            <a:r>
              <a:rPr lang="en-US" altLang="zh-CN" sz="1600" dirty="0" err="1"/>
              <a:t>QStringLiteral</a:t>
            </a:r>
            <a:r>
              <a:rPr lang="en-US" altLang="zh-CN" sz="1600" dirty="0"/>
              <a:t>("</a:t>
            </a:r>
            <a:r>
              <a:rPr lang="en-US" altLang="zh-CN" sz="1600" dirty="0" err="1"/>
              <a:t>qrc</a:t>
            </a:r>
            <a:r>
              <a:rPr lang="en-US" altLang="zh-CN" sz="1600" dirty="0"/>
              <a:t>:/</a:t>
            </a:r>
            <a:r>
              <a:rPr lang="en-US" altLang="zh-CN" sz="1600" dirty="0" err="1"/>
              <a:t>main.qml</a:t>
            </a:r>
            <a:r>
              <a:rPr lang="en-US" altLang="zh-CN" sz="1600" dirty="0"/>
              <a:t>")));</a:t>
            </a:r>
            <a:endParaRPr lang="zh-CN" altLang="zh-CN" sz="1600" dirty="0"/>
          </a:p>
          <a:p>
            <a:r>
              <a:rPr lang="en-US" altLang="zh-CN" sz="1600" dirty="0"/>
              <a:t>    return </a:t>
            </a:r>
            <a:r>
              <a:rPr lang="en-US" altLang="zh-CN" sz="1600" dirty="0" err="1"/>
              <a:t>app.exec</a:t>
            </a:r>
            <a:r>
              <a:rPr lang="en-US" altLang="zh-CN" sz="1600" dirty="0"/>
              <a:t>();</a:t>
            </a:r>
            <a:endParaRPr lang="zh-CN" altLang="zh-CN" sz="1600" dirty="0"/>
          </a:p>
          <a:p>
            <a:r>
              <a:rPr lang="en-US" altLang="zh-CN" sz="1600" dirty="0" smtClean="0"/>
              <a:t>}</a:t>
            </a:r>
            <a:endParaRPr lang="zh-CN" altLang="zh-CN" sz="1600" dirty="0"/>
          </a:p>
        </p:txBody>
      </p:sp>
    </p:spTree>
    <p:extLst>
      <p:ext uri="{BB962C8B-B14F-4D97-AF65-F5344CB8AC3E}">
        <p14:creationId xmlns:p14="http://schemas.microsoft.com/office/powerpoint/2010/main" val="2779428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4801896" y="3652838"/>
            <a:ext cx="1985943" cy="518595"/>
          </a:xfrm>
          <a:prstGeom prst="rect">
            <a:avLst/>
          </a:prstGeom>
          <a:noFill/>
        </p:spPr>
        <p:txBody>
          <a:bodyPr wrap="square" lIns="86863" tIns="43430" rIns="86863" bIns="43430" rtlCol="0">
            <a:spAutoFit/>
          </a:bodyPr>
          <a:lstStyle/>
          <a:p>
            <a:r>
              <a:rPr lang="zh-CN" altLang="zh-CN" sz="2800" b="1" dirty="0"/>
              <a:t>编写</a:t>
            </a:r>
            <a:r>
              <a:rPr lang="en-US" altLang="zh-CN" sz="2800" b="1" dirty="0"/>
              <a:t>Action</a:t>
            </a:r>
            <a:endParaRPr lang="zh-CN" altLang="zh-CN" sz="2800" b="1" dirty="0"/>
          </a:p>
        </p:txBody>
      </p:sp>
    </p:spTree>
    <p:extLst>
      <p:ext uri="{BB962C8B-B14F-4D97-AF65-F5344CB8AC3E}">
        <p14:creationId xmlns:p14="http://schemas.microsoft.com/office/powerpoint/2010/main" val="24455103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659702" cy="461665"/>
          </a:xfrm>
          <a:prstGeom prst="rect">
            <a:avLst/>
          </a:prstGeom>
        </p:spPr>
        <p:txBody>
          <a:bodyPr wrap="none">
            <a:spAutoFit/>
          </a:bodyPr>
          <a:lstStyle/>
          <a:p>
            <a:r>
              <a:rPr lang="zh-CN" altLang="zh-CN" sz="2400" b="1" dirty="0"/>
              <a:t>核心功能界面演示</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5" y="1199407"/>
            <a:ext cx="5285259" cy="419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241353329"/>
              </p:ext>
            </p:extLst>
          </p:nvPr>
        </p:nvGraphicFramePr>
        <p:xfrm>
          <a:off x="5940425" y="1199408"/>
          <a:ext cx="5338197" cy="4215740"/>
        </p:xfrm>
        <a:graphic>
          <a:graphicData uri="http://schemas.openxmlformats.org/presentationml/2006/ole">
            <mc:AlternateContent xmlns:mc="http://schemas.openxmlformats.org/markup-compatibility/2006">
              <mc:Choice xmlns:v="urn:schemas-microsoft-com:vml" Requires="v">
                <p:oleObj spid="_x0000_s3081" name="Visio" r:id="rId4" imgW="6886890" imgH="5447312" progId="Visio.Drawing.11">
                  <p:embed/>
                </p:oleObj>
              </mc:Choice>
              <mc:Fallback>
                <p:oleObj name="Visio" r:id="rId4" imgW="6886890" imgH="5447312"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1199408"/>
                        <a:ext cx="5338197" cy="4215740"/>
                      </a:xfrm>
                      <a:prstGeom prst="rect">
                        <a:avLst/>
                      </a:prstGeom>
                      <a:noFill/>
                    </p:spPr>
                  </p:pic>
                </p:oleObj>
              </mc:Fallback>
            </mc:AlternateContent>
          </a:graphicData>
        </a:graphic>
      </p:graphicFrame>
      <p:sp>
        <p:nvSpPr>
          <p:cNvPr id="5" name="矩形 4"/>
          <p:cNvSpPr/>
          <p:nvPr/>
        </p:nvSpPr>
        <p:spPr>
          <a:xfrm>
            <a:off x="2129815" y="5542173"/>
            <a:ext cx="1760418" cy="353943"/>
          </a:xfrm>
          <a:prstGeom prst="rect">
            <a:avLst/>
          </a:prstGeom>
        </p:spPr>
        <p:txBody>
          <a:bodyPr wrap="none">
            <a:spAutoFit/>
          </a:bodyPr>
          <a:lstStyle/>
          <a:p>
            <a:r>
              <a:rPr lang="zh-CN" altLang="zh-CN" dirty="0"/>
              <a:t>图</a:t>
            </a:r>
            <a:r>
              <a:rPr lang="en-US" altLang="zh-CN" dirty="0"/>
              <a:t>27.3  </a:t>
            </a:r>
            <a:r>
              <a:rPr lang="zh-CN" altLang="zh-CN" dirty="0"/>
              <a:t>查看图片</a:t>
            </a:r>
          </a:p>
        </p:txBody>
      </p:sp>
      <p:sp>
        <p:nvSpPr>
          <p:cNvPr id="6" name="矩形 5"/>
          <p:cNvSpPr/>
          <p:nvPr/>
        </p:nvSpPr>
        <p:spPr>
          <a:xfrm>
            <a:off x="7476403" y="5542172"/>
            <a:ext cx="2414444" cy="353943"/>
          </a:xfrm>
          <a:prstGeom prst="rect">
            <a:avLst/>
          </a:prstGeom>
        </p:spPr>
        <p:txBody>
          <a:bodyPr wrap="none">
            <a:spAutoFit/>
          </a:bodyPr>
          <a:lstStyle/>
          <a:p>
            <a:r>
              <a:rPr lang="zh-CN" altLang="zh-CN" dirty="0"/>
              <a:t>图</a:t>
            </a:r>
            <a:r>
              <a:rPr lang="en-US" altLang="zh-CN" dirty="0"/>
              <a:t>27.4  </a:t>
            </a:r>
            <a:r>
              <a:rPr lang="zh-CN" altLang="zh-CN" dirty="0"/>
              <a:t>缩放与旋转图片</a:t>
            </a:r>
          </a:p>
        </p:txBody>
      </p:sp>
    </p:spTree>
    <p:extLst>
      <p:ext uri="{BB962C8B-B14F-4D97-AF65-F5344CB8AC3E}">
        <p14:creationId xmlns:p14="http://schemas.microsoft.com/office/powerpoint/2010/main" val="3300729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630575" cy="461665"/>
          </a:xfrm>
          <a:prstGeom prst="rect">
            <a:avLst/>
          </a:prstGeom>
        </p:spPr>
        <p:txBody>
          <a:bodyPr wrap="none">
            <a:spAutoFit/>
          </a:bodyPr>
          <a:lstStyle/>
          <a:p>
            <a:r>
              <a:rPr lang="zh-CN" altLang="zh-CN" sz="2400" b="1" dirty="0"/>
              <a:t>编写</a:t>
            </a:r>
            <a:r>
              <a:rPr lang="en-US" altLang="zh-CN" sz="2400" b="1" dirty="0"/>
              <a:t>Action</a:t>
            </a:r>
            <a:endParaRPr lang="zh-CN" altLang="zh-CN" sz="2400" b="1" dirty="0"/>
          </a:p>
        </p:txBody>
      </p:sp>
      <p:sp>
        <p:nvSpPr>
          <p:cNvPr id="3" name="TextBox 2"/>
          <p:cNvSpPr txBox="1"/>
          <p:nvPr/>
        </p:nvSpPr>
        <p:spPr>
          <a:xfrm>
            <a:off x="1136845" y="1056904"/>
            <a:ext cx="9052184" cy="646331"/>
          </a:xfrm>
          <a:prstGeom prst="rect">
            <a:avLst/>
          </a:prstGeom>
          <a:noFill/>
        </p:spPr>
        <p:txBody>
          <a:bodyPr wrap="square" rtlCol="0">
            <a:spAutoFit/>
          </a:bodyPr>
          <a:lstStyle/>
          <a:p>
            <a:r>
              <a:rPr lang="zh-CN" altLang="zh-CN" sz="1800" dirty="0"/>
              <a:t>打开文本后，可对其进行剪切、复制、粘贴操作，实现</a:t>
            </a:r>
            <a:r>
              <a:rPr lang="zh-CN" altLang="zh-CN" sz="1800" dirty="0">
                <a:hlinkClick r:id="rId2" action="ppaction://hlinkfile"/>
              </a:rPr>
              <a:t>这些功能的</a:t>
            </a:r>
            <a:r>
              <a:rPr lang="en-US" altLang="zh-CN" sz="1800" dirty="0">
                <a:hlinkClick r:id="rId2" action="ppaction://hlinkfile"/>
              </a:rPr>
              <a:t>Action</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a:p>
            <a:r>
              <a:rPr lang="zh-CN" altLang="zh-CN" sz="1800" dirty="0"/>
              <a:t>此外，还有一个实现打开文本功能的</a:t>
            </a:r>
            <a:r>
              <a:rPr lang="en-US" altLang="zh-CN" sz="1800" dirty="0"/>
              <a:t>Action</a:t>
            </a:r>
            <a:r>
              <a:rPr lang="zh-CN" altLang="zh-CN" sz="1800" dirty="0"/>
              <a:t>，其代码为</a:t>
            </a:r>
            <a:r>
              <a:rPr lang="zh-CN" altLang="zh-CN" sz="1800" dirty="0" smtClean="0"/>
              <a:t>：</a:t>
            </a:r>
            <a:endParaRPr lang="zh-CN" altLang="zh-CN" sz="1800" dirty="0"/>
          </a:p>
        </p:txBody>
      </p:sp>
      <p:sp>
        <p:nvSpPr>
          <p:cNvPr id="4" name="TextBox 3"/>
          <p:cNvSpPr txBox="1"/>
          <p:nvPr/>
        </p:nvSpPr>
        <p:spPr>
          <a:xfrm>
            <a:off x="1282535" y="1793174"/>
            <a:ext cx="9286504" cy="2128242"/>
          </a:xfrm>
          <a:prstGeom prst="roundRect">
            <a:avLst>
              <a:gd name="adj" fmla="val 10529"/>
            </a:avLst>
          </a:prstGeom>
          <a:solidFill>
            <a:srgbClr val="DDDDDD"/>
          </a:solidFill>
        </p:spPr>
        <p:txBody>
          <a:bodyPr wrap="square" rtlCol="0">
            <a:spAutoFit/>
          </a:bodyPr>
          <a:lstStyle/>
          <a:p>
            <a:r>
              <a:rPr lang="en-US" altLang="zh-CN" dirty="0"/>
              <a:t>Action {</a:t>
            </a:r>
            <a:endParaRPr lang="zh-CN" altLang="zh-CN" dirty="0"/>
          </a:p>
          <a:p>
            <a:r>
              <a:rPr lang="en-US" altLang="zh-CN" dirty="0"/>
              <a:t>    id: </a:t>
            </a:r>
            <a:r>
              <a:rPr lang="en-US" altLang="zh-CN" dirty="0" err="1"/>
              <a:t>txtOpenAction</a:t>
            </a:r>
            <a:endParaRPr lang="zh-CN" altLang="zh-CN" dirty="0"/>
          </a:p>
          <a:p>
            <a:r>
              <a:rPr lang="en-US" altLang="zh-CN" dirty="0"/>
              <a:t>    </a:t>
            </a:r>
            <a:r>
              <a:rPr lang="en-US" altLang="zh-CN" dirty="0" err="1"/>
              <a:t>iconSource</a:t>
            </a:r>
            <a:r>
              <a:rPr lang="en-US" altLang="zh-CN" dirty="0"/>
              <a:t>: "images/filetext.png"</a:t>
            </a:r>
            <a:endParaRPr lang="zh-CN" altLang="zh-CN" dirty="0"/>
          </a:p>
          <a:p>
            <a:r>
              <a:rPr lang="en-US" altLang="zh-CN" dirty="0"/>
              <a:t>    </a:t>
            </a:r>
            <a:r>
              <a:rPr lang="en-US" altLang="zh-CN" dirty="0" err="1"/>
              <a:t>iconName</a:t>
            </a:r>
            <a:r>
              <a:rPr lang="en-US" altLang="zh-CN" dirty="0"/>
              <a:t>: "text-open"</a:t>
            </a:r>
            <a:endParaRPr lang="zh-CN" altLang="zh-CN" dirty="0"/>
          </a:p>
          <a:p>
            <a:r>
              <a:rPr lang="en-US" altLang="zh-CN" dirty="0"/>
              <a:t>    text: "</a:t>
            </a:r>
            <a:r>
              <a:rPr lang="zh-CN" altLang="zh-CN" dirty="0"/>
              <a:t>打开文本</a:t>
            </a:r>
            <a:r>
              <a:rPr lang="en-US" altLang="zh-CN" dirty="0"/>
              <a:t>"</a:t>
            </a:r>
            <a:endParaRPr lang="zh-CN" altLang="zh-CN" dirty="0"/>
          </a:p>
          <a:p>
            <a:r>
              <a:rPr lang="en-US" altLang="zh-CN" dirty="0"/>
              <a:t>    </a:t>
            </a:r>
            <a:r>
              <a:rPr lang="en-US" altLang="zh-CN" dirty="0" err="1"/>
              <a:t>onTriggered</a:t>
            </a:r>
            <a:r>
              <a:rPr lang="en-US" altLang="zh-CN" dirty="0"/>
              <a:t>: </a:t>
            </a:r>
            <a:r>
              <a:rPr lang="en-US" altLang="zh-CN" dirty="0" err="1"/>
              <a:t>txtDlg.open</a:t>
            </a:r>
            <a:r>
              <a:rPr lang="en-US" altLang="zh-CN" dirty="0"/>
              <a: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854005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4446266" y="3652838"/>
            <a:ext cx="3344577" cy="518595"/>
          </a:xfrm>
          <a:prstGeom prst="rect">
            <a:avLst/>
          </a:prstGeom>
          <a:noFill/>
        </p:spPr>
        <p:txBody>
          <a:bodyPr wrap="square" lIns="86863" tIns="43430" rIns="86863" bIns="43430" rtlCol="0">
            <a:spAutoFit/>
          </a:bodyPr>
          <a:lstStyle/>
          <a:p>
            <a:r>
              <a:rPr lang="zh-CN" altLang="zh-CN" sz="2800" b="1" dirty="0"/>
              <a:t>定义主显示区元素</a:t>
            </a:r>
          </a:p>
        </p:txBody>
      </p:sp>
    </p:spTree>
    <p:extLst>
      <p:ext uri="{BB962C8B-B14F-4D97-AF65-F5344CB8AC3E}">
        <p14:creationId xmlns:p14="http://schemas.microsoft.com/office/powerpoint/2010/main" val="47870602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646878" cy="461665"/>
          </a:xfrm>
          <a:prstGeom prst="rect">
            <a:avLst/>
          </a:prstGeom>
        </p:spPr>
        <p:txBody>
          <a:bodyPr wrap="none">
            <a:spAutoFit/>
          </a:bodyPr>
          <a:lstStyle/>
          <a:p>
            <a:r>
              <a:rPr lang="zh-CN" altLang="zh-CN" sz="2400" b="1" dirty="0"/>
              <a:t>定义主显示区元素</a:t>
            </a:r>
          </a:p>
        </p:txBody>
      </p:sp>
      <p:sp>
        <p:nvSpPr>
          <p:cNvPr id="3" name="矩形 2"/>
          <p:cNvSpPr/>
          <p:nvPr/>
        </p:nvSpPr>
        <p:spPr>
          <a:xfrm>
            <a:off x="1242997" y="982049"/>
            <a:ext cx="5387372" cy="369332"/>
          </a:xfrm>
          <a:prstGeom prst="rect">
            <a:avLst/>
          </a:prstGeom>
        </p:spPr>
        <p:txBody>
          <a:bodyPr wrap="none">
            <a:spAutoFit/>
          </a:bodyPr>
          <a:lstStyle/>
          <a:p>
            <a:r>
              <a:rPr lang="zh-CN" altLang="zh-CN" sz="1800" dirty="0"/>
              <a:t>文本的主显示区元素也是一个</a:t>
            </a:r>
            <a:r>
              <a:rPr lang="en-US" altLang="zh-CN" sz="1800" dirty="0" err="1"/>
              <a:t>TextArea</a:t>
            </a:r>
            <a:r>
              <a:rPr lang="zh-CN" altLang="zh-CN" sz="1800" dirty="0"/>
              <a:t>，定义</a:t>
            </a:r>
            <a:r>
              <a:rPr lang="zh-CN" altLang="zh-CN" sz="1800" dirty="0" smtClean="0"/>
              <a:t>如下</a:t>
            </a:r>
            <a:r>
              <a:rPr lang="zh-CN" altLang="en-US" sz="1800" dirty="0" smtClean="0"/>
              <a:t>：</a:t>
            </a:r>
            <a:endParaRPr lang="zh-CN" altLang="en-US" sz="1800" dirty="0"/>
          </a:p>
        </p:txBody>
      </p:sp>
      <p:sp>
        <p:nvSpPr>
          <p:cNvPr id="4" name="TextBox 3"/>
          <p:cNvSpPr txBox="1"/>
          <p:nvPr/>
        </p:nvSpPr>
        <p:spPr>
          <a:xfrm>
            <a:off x="1242997" y="1460665"/>
            <a:ext cx="9397294" cy="4156918"/>
          </a:xfrm>
          <a:prstGeom prst="roundRect">
            <a:avLst>
              <a:gd name="adj" fmla="val 4373"/>
            </a:avLst>
          </a:prstGeom>
          <a:solidFill>
            <a:srgbClr val="DDDDDD"/>
          </a:solidFill>
        </p:spPr>
        <p:txBody>
          <a:bodyPr wrap="square" rtlCol="0">
            <a:spAutoFit/>
          </a:bodyPr>
          <a:lstStyle/>
          <a:p>
            <a:r>
              <a:rPr lang="en-US" altLang="zh-CN" sz="1600" dirty="0" err="1"/>
              <a:t>TextArea</a:t>
            </a:r>
            <a:r>
              <a:rPr lang="en-US" altLang="zh-CN" sz="1600" dirty="0"/>
              <a:t> {</a:t>
            </a:r>
            <a:endParaRPr lang="zh-CN" altLang="zh-CN" sz="1600" dirty="0"/>
          </a:p>
          <a:p>
            <a:r>
              <a:rPr lang="en-US" altLang="zh-CN" sz="1600" dirty="0"/>
              <a:t>    id: </a:t>
            </a:r>
            <a:r>
              <a:rPr lang="en-US" altLang="zh-CN" sz="1600" dirty="0" err="1"/>
              <a:t>textArea</a:t>
            </a:r>
            <a:r>
              <a:rPr lang="en-US" altLang="zh-CN" sz="1600" dirty="0"/>
              <a:t>						</a:t>
            </a:r>
            <a:r>
              <a:rPr lang="en-US" altLang="zh-CN" sz="1600" dirty="0" smtClean="0"/>
              <a:t>//</a:t>
            </a:r>
            <a:r>
              <a:rPr lang="zh-CN" altLang="zh-CN" sz="1600" dirty="0"/>
              <a:t>显示区标识</a:t>
            </a:r>
          </a:p>
          <a:p>
            <a:r>
              <a:rPr lang="en-US" altLang="zh-CN" sz="1600" dirty="0"/>
              <a:t>    </a:t>
            </a:r>
            <a:r>
              <a:rPr lang="en-US" altLang="zh-CN" sz="1600" dirty="0" err="1"/>
              <a:t>anchors.fill</a:t>
            </a:r>
            <a:r>
              <a:rPr lang="en-US" altLang="zh-CN" sz="1600" dirty="0"/>
              <a:t>: parent</a:t>
            </a:r>
            <a:endParaRPr lang="zh-CN" altLang="zh-CN" sz="1600" dirty="0"/>
          </a:p>
          <a:p>
            <a:r>
              <a:rPr lang="en-US" altLang="zh-CN" sz="1600" dirty="0"/>
              <a:t>    visible: false</a:t>
            </a:r>
            <a:endParaRPr lang="zh-CN" altLang="zh-CN" sz="1600" dirty="0"/>
          </a:p>
          <a:p>
            <a:r>
              <a:rPr lang="en-US" altLang="zh-CN" sz="1600" dirty="0"/>
              <a:t>    </a:t>
            </a:r>
            <a:r>
              <a:rPr lang="en-US" altLang="zh-CN" sz="1600" dirty="0" err="1"/>
              <a:t>frameVisible</a:t>
            </a:r>
            <a:r>
              <a:rPr lang="en-US" altLang="zh-CN" sz="1600" dirty="0"/>
              <a:t>: false</a:t>
            </a:r>
            <a:endParaRPr lang="zh-CN" altLang="zh-CN" sz="1600" dirty="0"/>
          </a:p>
          <a:p>
            <a:r>
              <a:rPr lang="en-US" altLang="zh-CN" sz="1600" dirty="0"/>
              <a:t>    </a:t>
            </a:r>
            <a:r>
              <a:rPr lang="en-US" altLang="zh-CN" sz="1600" dirty="0" err="1"/>
              <a:t>wrapMode</a:t>
            </a:r>
            <a:r>
              <a:rPr lang="en-US" altLang="zh-CN" sz="1600" dirty="0"/>
              <a:t>: </a:t>
            </a:r>
            <a:r>
              <a:rPr lang="en-US" altLang="zh-CN" sz="1600" dirty="0" err="1"/>
              <a:t>TextEdit.WordWrap</a:t>
            </a:r>
            <a:r>
              <a:rPr lang="en-US" altLang="zh-CN" sz="1600" dirty="0"/>
              <a:t>				</a:t>
            </a:r>
            <a:r>
              <a:rPr lang="en-US" altLang="zh-CN" sz="1600" dirty="0" smtClean="0"/>
              <a:t>//</a:t>
            </a:r>
            <a:r>
              <a:rPr lang="zh-CN" altLang="zh-CN" sz="1600" dirty="0"/>
              <a:t>显示模式：单词自动换行</a:t>
            </a:r>
          </a:p>
          <a:p>
            <a:r>
              <a:rPr lang="en-US" altLang="zh-CN" sz="1600" dirty="0"/>
              <a:t>    </a:t>
            </a:r>
            <a:r>
              <a:rPr lang="en-US" altLang="zh-CN" sz="1600" dirty="0" err="1"/>
              <a:t>font.pointSize</a:t>
            </a:r>
            <a:r>
              <a:rPr lang="en-US" altLang="zh-CN" sz="1600" dirty="0"/>
              <a:t>: 12						</a:t>
            </a:r>
            <a:r>
              <a:rPr lang="en-US" altLang="zh-CN" sz="1600" dirty="0" smtClean="0"/>
              <a:t>//</a:t>
            </a:r>
            <a:r>
              <a:rPr lang="zh-CN" altLang="zh-CN" sz="1600" dirty="0"/>
              <a:t>设置字号</a:t>
            </a:r>
          </a:p>
          <a:p>
            <a:r>
              <a:rPr lang="en-US" altLang="zh-CN" sz="1600" dirty="0"/>
              <a:t>    text: </a:t>
            </a:r>
            <a:r>
              <a:rPr lang="en-US" altLang="zh-CN" sz="1600" dirty="0" err="1"/>
              <a:t>textdoc.text</a:t>
            </a:r>
            <a:r>
              <a:rPr lang="en-US" altLang="zh-CN" sz="1600" dirty="0"/>
              <a:t>						</a:t>
            </a:r>
            <a:r>
              <a:rPr lang="en-US" altLang="zh-CN" sz="1600" dirty="0" smtClean="0"/>
              <a:t>//</a:t>
            </a:r>
            <a:r>
              <a:rPr lang="zh-CN" altLang="zh-CN" sz="1600" dirty="0"/>
              <a:t>设置文本文档内容的来源</a:t>
            </a:r>
          </a:p>
          <a:p>
            <a:r>
              <a:rPr lang="en-US" altLang="zh-CN" sz="1600" dirty="0"/>
              <a:t>    style: </a:t>
            </a:r>
            <a:r>
              <a:rPr lang="en-US" altLang="zh-CN" sz="1600" dirty="0" err="1"/>
              <a:t>TextAreaStyle</a:t>
            </a:r>
            <a:r>
              <a:rPr lang="en-US" altLang="zh-CN" sz="1600" dirty="0"/>
              <a:t> {					</a:t>
            </a:r>
            <a:r>
              <a:rPr lang="en-US" altLang="zh-CN" sz="1600" dirty="0" smtClean="0"/>
              <a:t>//</a:t>
            </a:r>
            <a:r>
              <a:rPr lang="zh-CN" altLang="zh-CN" sz="1600" dirty="0"/>
              <a:t>样式定制</a:t>
            </a:r>
          </a:p>
          <a:p>
            <a:r>
              <a:rPr lang="en-US" altLang="zh-CN" sz="1600" dirty="0"/>
              <a:t>        </a:t>
            </a:r>
            <a:r>
              <a:rPr lang="en-US" altLang="zh-CN" sz="1600" dirty="0" err="1"/>
              <a:t>backgroundColor</a:t>
            </a:r>
            <a:r>
              <a:rPr lang="en-US" altLang="zh-CN" sz="1600" dirty="0"/>
              <a:t>: </a:t>
            </a:r>
            <a:r>
              <a:rPr lang="en-US" altLang="zh-CN" sz="1600" dirty="0" err="1"/>
              <a:t>main.textBackgroundColor</a:t>
            </a:r>
            <a:endParaRPr lang="zh-CN" altLang="zh-CN" sz="1600" dirty="0"/>
          </a:p>
          <a:p>
            <a:r>
              <a:rPr lang="en-US" altLang="zh-CN" sz="1600" dirty="0"/>
              <a:t>        </a:t>
            </a:r>
            <a:r>
              <a:rPr lang="en-US" altLang="zh-CN" sz="1600" dirty="0" err="1"/>
              <a:t>textColor</a:t>
            </a:r>
            <a:r>
              <a:rPr lang="en-US" altLang="zh-CN" sz="1600" dirty="0"/>
              <a:t>: </a:t>
            </a:r>
            <a:r>
              <a:rPr lang="en-US" altLang="zh-CN" sz="1600" dirty="0" err="1"/>
              <a:t>main.textColor</a:t>
            </a:r>
            <a:endParaRPr lang="zh-CN" altLang="zh-CN" sz="1600" dirty="0"/>
          </a:p>
          <a:p>
            <a:r>
              <a:rPr lang="en-US" altLang="zh-CN" sz="1600" dirty="0"/>
              <a:t>        </a:t>
            </a:r>
            <a:r>
              <a:rPr lang="en-US" altLang="zh-CN" sz="1600" dirty="0" err="1"/>
              <a:t>selectedTextColor</a:t>
            </a:r>
            <a:r>
              <a:rPr lang="en-US" altLang="zh-CN" sz="1600" dirty="0"/>
              <a:t>: "red"</a:t>
            </a:r>
            <a:endParaRPr lang="zh-CN" altLang="zh-CN" sz="1600" dirty="0"/>
          </a:p>
          <a:p>
            <a:r>
              <a:rPr lang="en-US" altLang="zh-CN" sz="1600" dirty="0"/>
              <a:t>        </a:t>
            </a:r>
            <a:r>
              <a:rPr lang="en-US" altLang="zh-CN" sz="1600" dirty="0" err="1"/>
              <a:t>selectionColor</a:t>
            </a:r>
            <a:r>
              <a:rPr lang="en-US" altLang="zh-CN" sz="1600" dirty="0"/>
              <a:t>: "aqua"          			</a:t>
            </a:r>
            <a:r>
              <a:rPr lang="en-US" altLang="zh-CN" sz="1600" dirty="0" smtClean="0"/>
              <a:t>	//</a:t>
            </a:r>
            <a:r>
              <a:rPr lang="zh-CN" altLang="zh-CN" sz="1600" dirty="0"/>
              <a:t>水绿色</a:t>
            </a:r>
          </a:p>
          <a:p>
            <a:r>
              <a:rPr lang="en-US" altLang="zh-CN" sz="1600" dirty="0"/>
              <a:t>    }</a:t>
            </a:r>
            <a:endParaRPr lang="zh-CN" altLang="zh-CN" sz="1600" dirty="0"/>
          </a:p>
          <a:p>
            <a:r>
              <a:rPr lang="en-US" altLang="zh-CN" sz="1600" dirty="0"/>
              <a:t>    </a:t>
            </a:r>
            <a:r>
              <a:rPr lang="en-US" altLang="zh-CN" sz="1600" dirty="0" err="1"/>
              <a:t>Component.onCompleted</a:t>
            </a:r>
            <a:r>
              <a:rPr lang="en-US" altLang="zh-CN" sz="1600" dirty="0"/>
              <a:t>: </a:t>
            </a:r>
            <a:r>
              <a:rPr lang="en-US" altLang="zh-CN" sz="1600" dirty="0" err="1"/>
              <a:t>forceActiveFocus</a:t>
            </a:r>
            <a:r>
              <a:rPr lang="en-US" altLang="zh-CN" sz="1600" dirty="0"/>
              <a:t>()  </a:t>
            </a:r>
            <a:r>
              <a:rPr lang="en-US" altLang="zh-CN" sz="1600" dirty="0" smtClean="0"/>
              <a:t>			//</a:t>
            </a:r>
            <a:r>
              <a:rPr lang="zh-CN" altLang="zh-CN" sz="1600" dirty="0"/>
              <a:t>自动获取焦点</a:t>
            </a:r>
          </a:p>
          <a:p>
            <a:r>
              <a:rPr lang="en-US" altLang="zh-CN" sz="1600" dirty="0" smtClean="0"/>
              <a:t>}</a:t>
            </a:r>
          </a:p>
        </p:txBody>
      </p:sp>
      <p:sp>
        <p:nvSpPr>
          <p:cNvPr id="5" name="矩形 4"/>
          <p:cNvSpPr/>
          <p:nvPr/>
        </p:nvSpPr>
        <p:spPr>
          <a:xfrm>
            <a:off x="689944" y="5623891"/>
            <a:ext cx="10259105" cy="615553"/>
          </a:xfrm>
          <a:prstGeom prst="rect">
            <a:avLst/>
          </a:prstGeom>
        </p:spPr>
        <p:txBody>
          <a:bodyPr wrap="square">
            <a:spAutoFit/>
          </a:bodyPr>
          <a:lstStyle/>
          <a:p>
            <a:pPr indent="450850"/>
            <a:r>
              <a:rPr lang="zh-CN" altLang="zh-CN" dirty="0"/>
              <a:t>这里应用样式定制的方法设定文本显示区为黑底白字，鼠标选中的文字则呈现红色并衬以水绿色的背景，十分醒目易读，效果如图</a:t>
            </a:r>
            <a:r>
              <a:rPr lang="en-US" altLang="zh-CN" dirty="0"/>
              <a:t>27.13</a:t>
            </a:r>
            <a:r>
              <a:rPr lang="zh-CN" altLang="zh-CN" dirty="0"/>
              <a:t>所示。</a:t>
            </a:r>
          </a:p>
        </p:txBody>
      </p:sp>
      <p:pic>
        <p:nvPicPr>
          <p:cNvPr id="1229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947" y="6315944"/>
            <a:ext cx="5854509" cy="57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4182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3862245" y="3795342"/>
            <a:ext cx="4370120" cy="518595"/>
          </a:xfrm>
          <a:prstGeom prst="rect">
            <a:avLst/>
          </a:prstGeom>
          <a:noFill/>
        </p:spPr>
        <p:txBody>
          <a:bodyPr wrap="square" lIns="86863" tIns="43430" rIns="86863" bIns="43430" rtlCol="0">
            <a:spAutoFit/>
          </a:bodyPr>
          <a:lstStyle/>
          <a:p>
            <a:r>
              <a:rPr lang="zh-CN" altLang="zh-CN" sz="2800" b="1" dirty="0"/>
              <a:t>实现“打开文本”对话框</a:t>
            </a:r>
          </a:p>
        </p:txBody>
      </p:sp>
    </p:spTree>
    <p:extLst>
      <p:ext uri="{BB962C8B-B14F-4D97-AF65-F5344CB8AC3E}">
        <p14:creationId xmlns:p14="http://schemas.microsoft.com/office/powerpoint/2010/main" val="15019728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570208" cy="461665"/>
          </a:xfrm>
          <a:prstGeom prst="rect">
            <a:avLst/>
          </a:prstGeom>
        </p:spPr>
        <p:txBody>
          <a:bodyPr wrap="none">
            <a:spAutoFit/>
          </a:bodyPr>
          <a:lstStyle/>
          <a:p>
            <a:r>
              <a:rPr lang="zh-CN" altLang="zh-CN" sz="2400" b="1" dirty="0"/>
              <a:t>实现“打开文本”对话框</a:t>
            </a:r>
          </a:p>
        </p:txBody>
      </p:sp>
      <p:sp>
        <p:nvSpPr>
          <p:cNvPr id="9" name="矩形 8"/>
          <p:cNvSpPr/>
          <p:nvPr/>
        </p:nvSpPr>
        <p:spPr>
          <a:xfrm>
            <a:off x="975159" y="922496"/>
            <a:ext cx="5940425" cy="646331"/>
          </a:xfrm>
          <a:prstGeom prst="rect">
            <a:avLst/>
          </a:prstGeom>
        </p:spPr>
        <p:txBody>
          <a:bodyPr>
            <a:spAutoFit/>
          </a:bodyPr>
          <a:lstStyle/>
          <a:p>
            <a:r>
              <a:rPr lang="zh-CN" altLang="en-US" sz="1800" dirty="0"/>
              <a:t>“打开文本”</a:t>
            </a:r>
            <a:r>
              <a:rPr lang="zh-CN" altLang="en-US" sz="1800" dirty="0">
                <a:hlinkClick r:id="rId2" action="ppaction://hlinkfile"/>
              </a:rPr>
              <a:t>对话框的实现</a:t>
            </a:r>
            <a:r>
              <a:rPr lang="zh-CN" altLang="en-US" sz="1800" dirty="0" smtClean="0">
                <a:hlinkClick r:id="rId2" action="ppaction://hlinkfile"/>
              </a:rPr>
              <a:t>代码。</a:t>
            </a:r>
            <a:endParaRPr lang="zh-CN" altLang="en-US" sz="1800" dirty="0"/>
          </a:p>
          <a:p>
            <a:r>
              <a:rPr lang="zh-CN" altLang="en-US" sz="1800" dirty="0"/>
              <a:t>程序运行时，“打开文本”对话框的效果如图</a:t>
            </a:r>
            <a:r>
              <a:rPr lang="en-US" altLang="zh-CN" sz="1800" dirty="0"/>
              <a:t>27.14</a:t>
            </a:r>
            <a:r>
              <a:rPr lang="zh-CN" altLang="en-US" sz="1800" dirty="0"/>
              <a:t>所示。</a:t>
            </a:r>
          </a:p>
        </p:txBody>
      </p:sp>
      <p:pic>
        <p:nvPicPr>
          <p:cNvPr id="1331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674" y="1653413"/>
            <a:ext cx="7346084" cy="411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856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4712" y="1417677"/>
            <a:ext cx="10319656"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27</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【综合实例】多功能文档查看器</a:t>
            </a:r>
          </a:p>
        </p:txBody>
      </p:sp>
      <p:sp>
        <p:nvSpPr>
          <p:cNvPr id="3" name="TextBox 2"/>
          <p:cNvSpPr txBox="1"/>
          <p:nvPr/>
        </p:nvSpPr>
        <p:spPr>
          <a:xfrm>
            <a:off x="5581403" y="3111333"/>
            <a:ext cx="5355771" cy="646331"/>
          </a:xfrm>
          <a:prstGeom prst="rect">
            <a:avLst/>
          </a:prstGeom>
          <a:noFill/>
        </p:spPr>
        <p:txBody>
          <a:bodyPr wrap="square" rtlCol="0">
            <a:spAutoFit/>
          </a:bodyPr>
          <a:lstStyle/>
          <a:p>
            <a:r>
              <a:rPr lang="en-US" altLang="zh-CN" sz="3600" b="1" dirty="0" smtClean="0"/>
              <a:t>——</a:t>
            </a:r>
            <a:r>
              <a:rPr lang="zh-CN" altLang="zh-CN" sz="3600" b="1" dirty="0"/>
              <a:t>查看图片功能实现</a:t>
            </a:r>
          </a:p>
        </p:txBody>
      </p:sp>
    </p:spTree>
    <p:extLst>
      <p:ext uri="{BB962C8B-B14F-4D97-AF65-F5344CB8AC3E}">
        <p14:creationId xmlns:p14="http://schemas.microsoft.com/office/powerpoint/2010/main" val="3192512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4847897" y="3795341"/>
            <a:ext cx="2185060" cy="518595"/>
          </a:xfrm>
          <a:prstGeom prst="rect">
            <a:avLst/>
          </a:prstGeom>
          <a:noFill/>
        </p:spPr>
        <p:txBody>
          <a:bodyPr wrap="square" lIns="86863" tIns="43430" rIns="86863" bIns="43430" rtlCol="0">
            <a:spAutoFit/>
          </a:bodyPr>
          <a:lstStyle/>
          <a:p>
            <a:r>
              <a:rPr lang="zh-CN" altLang="zh-CN" sz="2800" b="1" dirty="0"/>
              <a:t>编写</a:t>
            </a:r>
            <a:r>
              <a:rPr lang="en-US" altLang="zh-CN" sz="2800" b="1" dirty="0"/>
              <a:t>Action</a:t>
            </a:r>
            <a:endParaRPr lang="zh-CN" altLang="zh-CN" sz="2800" b="1" dirty="0"/>
          </a:p>
        </p:txBody>
      </p:sp>
    </p:spTree>
    <p:extLst>
      <p:ext uri="{BB962C8B-B14F-4D97-AF65-F5344CB8AC3E}">
        <p14:creationId xmlns:p14="http://schemas.microsoft.com/office/powerpoint/2010/main" val="283849557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630575" cy="461665"/>
          </a:xfrm>
          <a:prstGeom prst="rect">
            <a:avLst/>
          </a:prstGeom>
        </p:spPr>
        <p:txBody>
          <a:bodyPr wrap="none">
            <a:spAutoFit/>
          </a:bodyPr>
          <a:lstStyle/>
          <a:p>
            <a:r>
              <a:rPr lang="zh-CN" altLang="zh-CN" sz="2400" b="1" dirty="0"/>
              <a:t>编写</a:t>
            </a:r>
            <a:r>
              <a:rPr lang="en-US" altLang="zh-CN" sz="2400" b="1" dirty="0"/>
              <a:t>Action</a:t>
            </a:r>
            <a:endParaRPr lang="zh-CN" altLang="zh-CN" sz="2400" b="1" dirty="0"/>
          </a:p>
        </p:txBody>
      </p:sp>
      <p:sp>
        <p:nvSpPr>
          <p:cNvPr id="3" name="TextBox 2"/>
          <p:cNvSpPr txBox="1"/>
          <p:nvPr/>
        </p:nvSpPr>
        <p:spPr>
          <a:xfrm>
            <a:off x="1136845" y="985652"/>
            <a:ext cx="8220911" cy="646331"/>
          </a:xfrm>
          <a:prstGeom prst="rect">
            <a:avLst/>
          </a:prstGeom>
          <a:noFill/>
        </p:spPr>
        <p:txBody>
          <a:bodyPr wrap="square" rtlCol="0">
            <a:spAutoFit/>
          </a:bodyPr>
          <a:lstStyle/>
          <a:p>
            <a:r>
              <a:rPr lang="zh-CN" altLang="zh-CN" sz="1800" dirty="0"/>
              <a:t>图片打开后可支持缩放和旋转操作，</a:t>
            </a:r>
            <a:r>
              <a:rPr lang="zh-CN" altLang="zh-CN" sz="1800" dirty="0">
                <a:hlinkClick r:id="rId2" action="ppaction://hlinkfile"/>
              </a:rPr>
              <a:t>实现这些功能的</a:t>
            </a:r>
            <a:r>
              <a:rPr lang="en-US" altLang="zh-CN" sz="1800" dirty="0">
                <a:hlinkClick r:id="rId2" action="ppaction://hlinkfile"/>
              </a:rPr>
              <a:t>Action</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a:p>
            <a:r>
              <a:rPr lang="zh-CN" altLang="zh-CN" sz="1800" dirty="0"/>
              <a:t>此外，还有一个实现打开图片功能的</a:t>
            </a:r>
            <a:r>
              <a:rPr lang="en-US" altLang="zh-CN" sz="1800" dirty="0"/>
              <a:t>Action</a:t>
            </a:r>
            <a:r>
              <a:rPr lang="zh-CN" altLang="zh-CN" sz="1800" dirty="0"/>
              <a:t>，其代码为</a:t>
            </a:r>
            <a:r>
              <a:rPr lang="zh-CN" altLang="zh-CN" sz="1800" dirty="0" smtClean="0"/>
              <a:t>：</a:t>
            </a:r>
            <a:endParaRPr lang="zh-CN" altLang="zh-CN" sz="1800" dirty="0"/>
          </a:p>
        </p:txBody>
      </p:sp>
      <p:sp>
        <p:nvSpPr>
          <p:cNvPr id="4" name="TextBox 3"/>
          <p:cNvSpPr txBox="1"/>
          <p:nvPr/>
        </p:nvSpPr>
        <p:spPr>
          <a:xfrm>
            <a:off x="1136845" y="1757548"/>
            <a:ext cx="9298380" cy="2128242"/>
          </a:xfrm>
          <a:prstGeom prst="roundRect">
            <a:avLst>
              <a:gd name="adj" fmla="val 8855"/>
            </a:avLst>
          </a:prstGeom>
          <a:solidFill>
            <a:srgbClr val="DDDDDD"/>
          </a:solidFill>
        </p:spPr>
        <p:txBody>
          <a:bodyPr wrap="square" rtlCol="0">
            <a:spAutoFit/>
          </a:bodyPr>
          <a:lstStyle/>
          <a:p>
            <a:r>
              <a:rPr lang="en-US" altLang="zh-CN" dirty="0"/>
              <a:t>Action {</a:t>
            </a:r>
            <a:endParaRPr lang="zh-CN" altLang="zh-CN" dirty="0"/>
          </a:p>
          <a:p>
            <a:r>
              <a:rPr lang="en-US" altLang="zh-CN" dirty="0"/>
              <a:t>    id: </a:t>
            </a:r>
            <a:r>
              <a:rPr lang="en-US" altLang="zh-CN" dirty="0" err="1"/>
              <a:t>imgOpenAction</a:t>
            </a:r>
            <a:endParaRPr lang="zh-CN" altLang="zh-CN" dirty="0"/>
          </a:p>
          <a:p>
            <a:r>
              <a:rPr lang="en-US" altLang="zh-CN" dirty="0"/>
              <a:t>    </a:t>
            </a:r>
            <a:r>
              <a:rPr lang="en-US" altLang="zh-CN" dirty="0" err="1"/>
              <a:t>iconSource</a:t>
            </a:r>
            <a:r>
              <a:rPr lang="en-US" altLang="zh-CN" dirty="0"/>
              <a:t>: "images/fileimage.png"</a:t>
            </a:r>
            <a:endParaRPr lang="zh-CN" altLang="zh-CN" dirty="0"/>
          </a:p>
          <a:p>
            <a:r>
              <a:rPr lang="en-US" altLang="zh-CN" dirty="0"/>
              <a:t>    </a:t>
            </a:r>
            <a:r>
              <a:rPr lang="en-US" altLang="zh-CN" dirty="0" err="1"/>
              <a:t>iconName</a:t>
            </a:r>
            <a:r>
              <a:rPr lang="en-US" altLang="zh-CN" dirty="0"/>
              <a:t>: "image-open"</a:t>
            </a:r>
            <a:endParaRPr lang="zh-CN" altLang="zh-CN" dirty="0"/>
          </a:p>
          <a:p>
            <a:r>
              <a:rPr lang="en-US" altLang="zh-CN" dirty="0"/>
              <a:t>    text: "</a:t>
            </a:r>
            <a:r>
              <a:rPr lang="zh-CN" altLang="zh-CN" dirty="0"/>
              <a:t>打开图片</a:t>
            </a:r>
            <a:r>
              <a:rPr lang="en-US" altLang="zh-CN" dirty="0"/>
              <a:t>"</a:t>
            </a:r>
            <a:endParaRPr lang="zh-CN" altLang="zh-CN" dirty="0"/>
          </a:p>
          <a:p>
            <a:r>
              <a:rPr lang="en-US" altLang="zh-CN" dirty="0"/>
              <a:t>    </a:t>
            </a:r>
            <a:r>
              <a:rPr lang="en-US" altLang="zh-CN" dirty="0" err="1"/>
              <a:t>onTriggered</a:t>
            </a:r>
            <a:r>
              <a:rPr lang="en-US" altLang="zh-CN" dirty="0"/>
              <a:t>: </a:t>
            </a:r>
            <a:r>
              <a:rPr lang="en-US" altLang="zh-CN" dirty="0" err="1"/>
              <a:t>imgDlg.open</a:t>
            </a:r>
            <a:r>
              <a:rPr lang="en-US" altLang="zh-CN" dirty="0"/>
              <a: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4040464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4297077" y="3795341"/>
            <a:ext cx="3500456" cy="518595"/>
          </a:xfrm>
          <a:prstGeom prst="rect">
            <a:avLst/>
          </a:prstGeom>
          <a:noFill/>
        </p:spPr>
        <p:txBody>
          <a:bodyPr wrap="square" lIns="86863" tIns="43430" rIns="86863" bIns="43430" rtlCol="0">
            <a:spAutoFit/>
          </a:bodyPr>
          <a:lstStyle/>
          <a:p>
            <a:r>
              <a:rPr lang="zh-CN" altLang="zh-CN" sz="2800" b="1" dirty="0"/>
              <a:t>定义主显示区元素</a:t>
            </a:r>
          </a:p>
        </p:txBody>
      </p:sp>
    </p:spTree>
    <p:extLst>
      <p:ext uri="{BB962C8B-B14F-4D97-AF65-F5344CB8AC3E}">
        <p14:creationId xmlns:p14="http://schemas.microsoft.com/office/powerpoint/2010/main" val="239456228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646878" cy="461665"/>
          </a:xfrm>
          <a:prstGeom prst="rect">
            <a:avLst/>
          </a:prstGeom>
        </p:spPr>
        <p:txBody>
          <a:bodyPr wrap="none">
            <a:spAutoFit/>
          </a:bodyPr>
          <a:lstStyle/>
          <a:p>
            <a:r>
              <a:rPr lang="zh-CN" altLang="zh-CN" sz="2400" b="1" dirty="0"/>
              <a:t>定义主显示区元素</a:t>
            </a:r>
          </a:p>
        </p:txBody>
      </p:sp>
      <p:sp>
        <p:nvSpPr>
          <p:cNvPr id="3" name="矩形 2"/>
          <p:cNvSpPr/>
          <p:nvPr/>
        </p:nvSpPr>
        <p:spPr>
          <a:xfrm>
            <a:off x="1136845" y="958298"/>
            <a:ext cx="4914807" cy="369332"/>
          </a:xfrm>
          <a:prstGeom prst="rect">
            <a:avLst/>
          </a:prstGeom>
        </p:spPr>
        <p:txBody>
          <a:bodyPr wrap="none">
            <a:spAutoFit/>
          </a:bodyPr>
          <a:lstStyle/>
          <a:p>
            <a:r>
              <a:rPr lang="zh-CN" altLang="zh-CN" sz="1800" dirty="0"/>
              <a:t>图像的主显示区元素是一个</a:t>
            </a:r>
            <a:r>
              <a:rPr lang="en-US" altLang="zh-CN" sz="1800" dirty="0"/>
              <a:t>Image</a:t>
            </a:r>
            <a:r>
              <a:rPr lang="zh-CN" altLang="zh-CN" sz="1800" dirty="0"/>
              <a:t>，定义如下：</a:t>
            </a:r>
          </a:p>
        </p:txBody>
      </p:sp>
      <p:sp>
        <p:nvSpPr>
          <p:cNvPr id="4" name="TextBox 3"/>
          <p:cNvSpPr txBox="1"/>
          <p:nvPr/>
        </p:nvSpPr>
        <p:spPr>
          <a:xfrm>
            <a:off x="1136845" y="1520042"/>
            <a:ext cx="9242189" cy="4894183"/>
          </a:xfrm>
          <a:prstGeom prst="roundRect">
            <a:avLst>
              <a:gd name="adj" fmla="val 4583"/>
            </a:avLst>
          </a:prstGeom>
          <a:solidFill>
            <a:srgbClr val="DDDDDD"/>
          </a:solidFill>
        </p:spPr>
        <p:txBody>
          <a:bodyPr wrap="square" rtlCol="0">
            <a:spAutoFit/>
          </a:bodyPr>
          <a:lstStyle/>
          <a:p>
            <a:r>
              <a:rPr lang="en-US" altLang="zh-CN" dirty="0"/>
              <a:t>Image {</a:t>
            </a:r>
            <a:endParaRPr lang="zh-CN" altLang="zh-CN" dirty="0"/>
          </a:p>
          <a:p>
            <a:r>
              <a:rPr lang="en-US" altLang="zh-CN" dirty="0"/>
              <a:t>    id: </a:t>
            </a:r>
            <a:r>
              <a:rPr lang="en-US" altLang="zh-CN" dirty="0" err="1"/>
              <a:t>imageArea</a:t>
            </a:r>
            <a:r>
              <a:rPr lang="en-US" altLang="zh-CN" dirty="0"/>
              <a:t>					</a:t>
            </a:r>
            <a:r>
              <a:rPr lang="en-US" altLang="zh-CN" dirty="0" smtClean="0"/>
              <a:t>//</a:t>
            </a:r>
            <a:r>
              <a:rPr lang="zh-CN" altLang="zh-CN" dirty="0"/>
              <a:t>显示区标识</a:t>
            </a:r>
          </a:p>
          <a:p>
            <a:r>
              <a:rPr lang="en-US" altLang="zh-CN" dirty="0"/>
              <a:t>    </a:t>
            </a:r>
            <a:r>
              <a:rPr lang="en-US" altLang="zh-CN" dirty="0" err="1"/>
              <a:t>anchors.fill</a:t>
            </a:r>
            <a:r>
              <a:rPr lang="en-US" altLang="zh-CN" dirty="0"/>
              <a:t>: parent</a:t>
            </a:r>
            <a:endParaRPr lang="zh-CN" altLang="zh-CN" dirty="0"/>
          </a:p>
          <a:p>
            <a:r>
              <a:rPr lang="en-US" altLang="zh-CN" dirty="0"/>
              <a:t>    visible: false</a:t>
            </a:r>
            <a:endParaRPr lang="zh-CN" altLang="zh-CN" dirty="0"/>
          </a:p>
          <a:p>
            <a:r>
              <a:rPr lang="en-US" altLang="zh-CN" dirty="0"/>
              <a:t>    asynchronous: true				</a:t>
            </a:r>
            <a:r>
              <a:rPr lang="en-US" altLang="zh-CN" dirty="0" smtClean="0"/>
              <a:t>//</a:t>
            </a:r>
            <a:r>
              <a:rPr lang="zh-CN" altLang="zh-CN" dirty="0"/>
              <a:t>异步传输数据</a:t>
            </a:r>
          </a:p>
          <a:p>
            <a:r>
              <a:rPr lang="en-US" altLang="zh-CN" dirty="0"/>
              <a:t>    </a:t>
            </a:r>
            <a:r>
              <a:rPr lang="en-US" altLang="zh-CN" dirty="0" err="1"/>
              <a:t>fillMode</a:t>
            </a:r>
            <a:r>
              <a:rPr lang="en-US" altLang="zh-CN" dirty="0"/>
              <a:t>: </a:t>
            </a:r>
            <a:r>
              <a:rPr lang="en-US" altLang="zh-CN" dirty="0" err="1"/>
              <a:t>Image.PreserveAspectFit</a:t>
            </a:r>
            <a:r>
              <a:rPr lang="en-US" altLang="zh-CN" dirty="0"/>
              <a:t>			//</a:t>
            </a:r>
            <a:r>
              <a:rPr lang="zh-CN" altLang="zh-CN" dirty="0"/>
              <a:t>填充模式为自适应</a:t>
            </a:r>
          </a:p>
          <a:p>
            <a:r>
              <a:rPr lang="en-US" altLang="zh-CN" dirty="0"/>
              <a:t>    </a:t>
            </a:r>
            <a:r>
              <a:rPr lang="en-US" altLang="zh-CN" dirty="0" err="1"/>
              <a:t>onStatusChanged</a:t>
            </a:r>
            <a:r>
              <a:rPr lang="en-US" altLang="zh-CN" dirty="0"/>
              <a:t>: {</a:t>
            </a:r>
            <a:endParaRPr lang="zh-CN" altLang="zh-CN" dirty="0"/>
          </a:p>
          <a:p>
            <a:r>
              <a:rPr lang="en-US" altLang="zh-CN" dirty="0"/>
              <a:t>        if (status === </a:t>
            </a:r>
            <a:r>
              <a:rPr lang="en-US" altLang="zh-CN" dirty="0" err="1"/>
              <a:t>Image.Loading</a:t>
            </a:r>
            <a:r>
              <a:rPr lang="en-US" altLang="zh-CN" dirty="0"/>
              <a:t>) {	</a:t>
            </a:r>
            <a:endParaRPr lang="zh-CN" altLang="zh-CN" dirty="0"/>
          </a:p>
          <a:p>
            <a:r>
              <a:rPr lang="en-US" altLang="zh-CN" dirty="0"/>
              <a:t>//</a:t>
            </a:r>
            <a:r>
              <a:rPr lang="zh-CN" altLang="zh-CN" dirty="0"/>
              <a:t>正在加载大图像时呈现忙等待标志</a:t>
            </a:r>
          </a:p>
          <a:p>
            <a:r>
              <a:rPr lang="en-US" altLang="zh-CN" dirty="0"/>
              <a:t>            </a:t>
            </a:r>
            <a:r>
              <a:rPr lang="en-US" altLang="zh-CN" dirty="0" err="1"/>
              <a:t>busy.running</a:t>
            </a:r>
            <a:r>
              <a:rPr lang="en-US" altLang="zh-CN" dirty="0"/>
              <a:t> = true;</a:t>
            </a:r>
            <a:endParaRPr lang="zh-CN" altLang="zh-CN" dirty="0"/>
          </a:p>
          <a:p>
            <a:r>
              <a:rPr lang="en-US" altLang="zh-CN" dirty="0"/>
              <a:t>        }else if(status === </a:t>
            </a:r>
            <a:r>
              <a:rPr lang="en-US" altLang="zh-CN" dirty="0" err="1"/>
              <a:t>Image.Ready</a:t>
            </a:r>
            <a:r>
              <a:rPr lang="en-US" altLang="zh-CN" dirty="0"/>
              <a:t>) {		</a:t>
            </a:r>
            <a:r>
              <a:rPr lang="en-US" altLang="zh-CN" dirty="0" smtClean="0"/>
              <a:t>	//</a:t>
            </a:r>
            <a:r>
              <a:rPr lang="zh-CN" altLang="zh-CN" dirty="0"/>
              <a:t>载入完成</a:t>
            </a:r>
          </a:p>
          <a:p>
            <a:r>
              <a:rPr lang="en-US" altLang="zh-CN" dirty="0"/>
              <a:t>            </a:t>
            </a:r>
            <a:r>
              <a:rPr lang="en-US" altLang="zh-CN" dirty="0" err="1"/>
              <a:t>busy.running</a:t>
            </a:r>
            <a:r>
              <a:rPr lang="en-US" altLang="zh-CN" dirty="0"/>
              <a:t> = false;</a:t>
            </a:r>
            <a:endParaRPr lang="zh-CN" altLang="zh-CN" dirty="0"/>
          </a:p>
          <a:p>
            <a:r>
              <a:rPr lang="en-US" altLang="zh-CN" dirty="0"/>
              <a:t>        }else if(status === </a:t>
            </a:r>
            <a:r>
              <a:rPr lang="en-US" altLang="zh-CN" dirty="0" err="1"/>
              <a:t>Image.Error</a:t>
            </a:r>
            <a:r>
              <a:rPr lang="en-US" altLang="zh-CN" dirty="0"/>
              <a:t>) {		</a:t>
            </a:r>
            <a:r>
              <a:rPr lang="en-US" altLang="zh-CN" dirty="0" smtClean="0"/>
              <a:t>	//</a:t>
            </a:r>
            <a:r>
              <a:rPr lang="zh-CN" altLang="zh-CN" dirty="0"/>
              <a:t>载入图像出错</a:t>
            </a:r>
          </a:p>
          <a:p>
            <a:r>
              <a:rPr lang="en-US" altLang="zh-CN" dirty="0"/>
              <a:t>            </a:t>
            </a:r>
            <a:r>
              <a:rPr lang="en-US" altLang="zh-CN" dirty="0" err="1"/>
              <a:t>busy.running</a:t>
            </a:r>
            <a:r>
              <a:rPr lang="en-US" altLang="zh-CN" dirty="0"/>
              <a:t> = false;</a:t>
            </a:r>
            <a:endParaRPr lang="zh-CN" altLang="zh-CN" dirty="0"/>
          </a:p>
          <a:p>
            <a:r>
              <a:rPr lang="en-US" altLang="zh-CN" dirty="0"/>
              <a:t>            </a:t>
            </a:r>
            <a:r>
              <a:rPr lang="en-US" altLang="zh-CN" dirty="0" err="1"/>
              <a:t>mainStatusBar.text</a:t>
            </a:r>
            <a:r>
              <a:rPr lang="en-US" altLang="zh-CN" dirty="0"/>
              <a:t> = "</a:t>
            </a:r>
            <a:r>
              <a:rPr lang="zh-CN" altLang="zh-CN" dirty="0"/>
              <a:t>图片无法显示</a:t>
            </a:r>
            <a:r>
              <a:rPr lang="en-US" altLang="zh-CN" dirty="0"/>
              <a:t>"</a:t>
            </a:r>
            <a:endParaRPr lang="zh-CN" altLang="zh-CN" dirty="0"/>
          </a:p>
          <a:p>
            <a:r>
              <a:rPr lang="en-US" altLang="zh-CN" dirty="0"/>
              <a:t>        }</a:t>
            </a:r>
            <a:endParaRPr lang="zh-CN" altLang="zh-CN" dirty="0"/>
          </a:p>
          <a:p>
            <a:r>
              <a:rPr lang="en-US" altLang="zh-CN" dirty="0"/>
              <a:t>    }</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2671597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4712" y="1417677"/>
            <a:ext cx="10319656"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27</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【综合实例】多功能文档查看器</a:t>
            </a:r>
          </a:p>
        </p:txBody>
      </p:sp>
      <p:sp>
        <p:nvSpPr>
          <p:cNvPr id="3" name="TextBox 2"/>
          <p:cNvSpPr txBox="1"/>
          <p:nvPr/>
        </p:nvSpPr>
        <p:spPr>
          <a:xfrm>
            <a:off x="5581403" y="3111333"/>
            <a:ext cx="5355771" cy="646331"/>
          </a:xfrm>
          <a:prstGeom prst="rect">
            <a:avLst/>
          </a:prstGeom>
          <a:noFill/>
        </p:spPr>
        <p:txBody>
          <a:bodyPr wrap="square" rtlCol="0">
            <a:spAutoFit/>
          </a:bodyPr>
          <a:lstStyle/>
          <a:p>
            <a:r>
              <a:rPr lang="en-US" altLang="zh-CN" sz="3600" b="1" dirty="0" smtClean="0"/>
              <a:t>——</a:t>
            </a:r>
            <a:r>
              <a:rPr lang="zh-CN" altLang="zh-CN" sz="3600" b="1" dirty="0"/>
              <a:t>界面与程序框架设计</a:t>
            </a:r>
          </a:p>
        </p:txBody>
      </p:sp>
    </p:spTree>
    <p:extLst>
      <p:ext uri="{BB962C8B-B14F-4D97-AF65-F5344CB8AC3E}">
        <p14:creationId xmlns:p14="http://schemas.microsoft.com/office/powerpoint/2010/main" val="2970263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3870460" y="3795341"/>
            <a:ext cx="4139933" cy="518595"/>
          </a:xfrm>
          <a:prstGeom prst="rect">
            <a:avLst/>
          </a:prstGeom>
          <a:noFill/>
        </p:spPr>
        <p:txBody>
          <a:bodyPr wrap="square" lIns="86863" tIns="43430" rIns="86863" bIns="43430" rtlCol="0">
            <a:spAutoFit/>
          </a:bodyPr>
          <a:lstStyle/>
          <a:p>
            <a:r>
              <a:rPr lang="zh-CN" altLang="zh-CN" sz="2800" b="1" dirty="0"/>
              <a:t>实现“打开图片”对话框</a:t>
            </a:r>
          </a:p>
        </p:txBody>
      </p:sp>
    </p:spTree>
    <p:extLst>
      <p:ext uri="{BB962C8B-B14F-4D97-AF65-F5344CB8AC3E}">
        <p14:creationId xmlns:p14="http://schemas.microsoft.com/office/powerpoint/2010/main" val="322404482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570208" cy="461665"/>
          </a:xfrm>
          <a:prstGeom prst="rect">
            <a:avLst/>
          </a:prstGeom>
        </p:spPr>
        <p:txBody>
          <a:bodyPr wrap="none">
            <a:spAutoFit/>
          </a:bodyPr>
          <a:lstStyle/>
          <a:p>
            <a:r>
              <a:rPr lang="zh-CN" altLang="zh-CN" sz="2400" b="1" dirty="0"/>
              <a:t>实现“打开图片”对话框</a:t>
            </a:r>
          </a:p>
        </p:txBody>
      </p:sp>
      <p:sp>
        <p:nvSpPr>
          <p:cNvPr id="3" name="矩形 2"/>
          <p:cNvSpPr/>
          <p:nvPr/>
        </p:nvSpPr>
        <p:spPr>
          <a:xfrm>
            <a:off x="1136845" y="922672"/>
            <a:ext cx="3890809" cy="353943"/>
          </a:xfrm>
          <a:prstGeom prst="rect">
            <a:avLst/>
          </a:prstGeom>
        </p:spPr>
        <p:txBody>
          <a:bodyPr wrap="none">
            <a:spAutoFit/>
          </a:bodyPr>
          <a:lstStyle/>
          <a:p>
            <a:r>
              <a:rPr lang="zh-CN" altLang="zh-CN" dirty="0"/>
              <a:t>“打开图片”对话框的实现代码如下：</a:t>
            </a:r>
          </a:p>
        </p:txBody>
      </p:sp>
      <p:sp>
        <p:nvSpPr>
          <p:cNvPr id="4" name="TextBox 3"/>
          <p:cNvSpPr txBox="1"/>
          <p:nvPr/>
        </p:nvSpPr>
        <p:spPr>
          <a:xfrm>
            <a:off x="1136845" y="1413164"/>
            <a:ext cx="9230313" cy="5415677"/>
          </a:xfrm>
          <a:prstGeom prst="roundRect">
            <a:avLst>
              <a:gd name="adj" fmla="val 5042"/>
            </a:avLst>
          </a:prstGeom>
          <a:solidFill>
            <a:srgbClr val="DDDDDD"/>
          </a:solidFill>
        </p:spPr>
        <p:txBody>
          <a:bodyPr wrap="square" rtlCol="0">
            <a:spAutoFit/>
          </a:bodyPr>
          <a:lstStyle/>
          <a:p>
            <a:r>
              <a:rPr lang="en-US" altLang="zh-CN" sz="1600" dirty="0" err="1"/>
              <a:t>FileDialog</a:t>
            </a:r>
            <a:r>
              <a:rPr lang="en-US" altLang="zh-CN" sz="1600" dirty="0"/>
              <a:t> {</a:t>
            </a:r>
            <a:endParaRPr lang="zh-CN" altLang="zh-CN" sz="1600" dirty="0"/>
          </a:p>
          <a:p>
            <a:r>
              <a:rPr lang="en-US" altLang="zh-CN" sz="1600" dirty="0"/>
              <a:t>    id: </a:t>
            </a:r>
            <a:r>
              <a:rPr lang="en-US" altLang="zh-CN" sz="1600" dirty="0" err="1"/>
              <a:t>imgDlg</a:t>
            </a:r>
            <a:r>
              <a:rPr lang="en-US" altLang="zh-CN" sz="1600" dirty="0"/>
              <a:t>						</a:t>
            </a:r>
            <a:r>
              <a:rPr lang="en-US" altLang="zh-CN" sz="1600" dirty="0" smtClean="0"/>
              <a:t>//</a:t>
            </a:r>
            <a:r>
              <a:rPr lang="zh-CN" altLang="zh-CN" sz="1600" dirty="0"/>
              <a:t>对话框标识</a:t>
            </a:r>
          </a:p>
          <a:p>
            <a:r>
              <a:rPr lang="en-US" altLang="zh-CN" sz="1600" dirty="0"/>
              <a:t>    title: "</a:t>
            </a:r>
            <a:r>
              <a:rPr lang="zh-CN" altLang="zh-CN" sz="1600" dirty="0"/>
              <a:t>打开图片</a:t>
            </a:r>
            <a:r>
              <a:rPr lang="en-US" altLang="zh-CN" sz="1600" dirty="0"/>
              <a:t>"						</a:t>
            </a:r>
            <a:r>
              <a:rPr lang="en-US" altLang="zh-CN" sz="1600" dirty="0" smtClean="0"/>
              <a:t>//</a:t>
            </a:r>
            <a:r>
              <a:rPr lang="zh-CN" altLang="zh-CN" sz="1600" dirty="0"/>
              <a:t>对话框标题</a:t>
            </a:r>
          </a:p>
          <a:p>
            <a:r>
              <a:rPr lang="en-US" altLang="zh-CN" sz="1600" dirty="0"/>
              <a:t>    </a:t>
            </a:r>
            <a:r>
              <a:rPr lang="en-US" altLang="zh-CN" sz="1600" dirty="0" err="1"/>
              <a:t>nameFilters</a:t>
            </a:r>
            <a:r>
              <a:rPr lang="en-US" altLang="zh-CN" sz="1600" dirty="0"/>
              <a:t>: ["</a:t>
            </a:r>
            <a:r>
              <a:rPr lang="zh-CN" altLang="zh-CN" sz="1600" dirty="0"/>
              <a:t>图像文件</a:t>
            </a:r>
            <a:r>
              <a:rPr lang="en-US" altLang="zh-CN" sz="1600" dirty="0"/>
              <a:t> (*.jpg *.</a:t>
            </a:r>
            <a:r>
              <a:rPr lang="en-US" altLang="zh-CN" sz="1600" dirty="0" err="1"/>
              <a:t>png</a:t>
            </a:r>
            <a:r>
              <a:rPr lang="en-US" altLang="zh-CN" sz="1600" dirty="0"/>
              <a:t> *.gif *.bmp *.</a:t>
            </a:r>
            <a:r>
              <a:rPr lang="en-US" altLang="zh-CN" sz="1600" dirty="0" err="1"/>
              <a:t>ico</a:t>
            </a:r>
            <a:r>
              <a:rPr lang="en-US" altLang="zh-CN" sz="1600" dirty="0"/>
              <a:t>)"]	</a:t>
            </a:r>
            <a:endParaRPr lang="zh-CN" altLang="zh-CN" sz="1600" dirty="0"/>
          </a:p>
          <a:p>
            <a:r>
              <a:rPr lang="en-US" altLang="zh-CN" sz="1600" dirty="0"/>
              <a:t>//</a:t>
            </a:r>
            <a:r>
              <a:rPr lang="zh-CN" altLang="zh-CN" sz="1600" dirty="0"/>
              <a:t>限定可选的图片格式</a:t>
            </a:r>
          </a:p>
          <a:p>
            <a:r>
              <a:rPr lang="en-US" altLang="zh-CN" sz="1600" dirty="0"/>
              <a:t>    </a:t>
            </a:r>
            <a:r>
              <a:rPr lang="en-US" altLang="zh-CN" sz="1600" dirty="0" err="1"/>
              <a:t>onAccepted</a:t>
            </a:r>
            <a:r>
              <a:rPr lang="en-US" altLang="zh-CN" sz="1600" dirty="0"/>
              <a:t>: {</a:t>
            </a:r>
            <a:endParaRPr lang="zh-CN" altLang="zh-CN" sz="1600" dirty="0"/>
          </a:p>
          <a:p>
            <a:r>
              <a:rPr lang="en-US" altLang="zh-CN" sz="1600" dirty="0"/>
              <a:t>        </a:t>
            </a:r>
            <a:r>
              <a:rPr lang="en-US" altLang="zh-CN" sz="1600" dirty="0" err="1"/>
              <a:t>var</a:t>
            </a:r>
            <a:r>
              <a:rPr lang="en-US" altLang="zh-CN" sz="1600" dirty="0"/>
              <a:t> </a:t>
            </a:r>
            <a:r>
              <a:rPr lang="en-US" altLang="zh-CN" sz="1600" dirty="0" err="1"/>
              <a:t>filepath</a:t>
            </a:r>
            <a:r>
              <a:rPr lang="en-US" altLang="zh-CN" sz="1600" dirty="0"/>
              <a:t> = new String(</a:t>
            </a:r>
            <a:r>
              <a:rPr lang="en-US" altLang="zh-CN" sz="1600" dirty="0" err="1"/>
              <a:t>fileUrl</a:t>
            </a:r>
            <a:r>
              <a:rPr lang="en-US" altLang="zh-CN" sz="1600" dirty="0"/>
              <a:t>);		</a:t>
            </a:r>
            <a:r>
              <a:rPr lang="en-US" altLang="zh-CN" sz="1600" dirty="0" smtClean="0"/>
              <a:t>		//</a:t>
            </a:r>
            <a:r>
              <a:rPr lang="zh-CN" altLang="zh-CN" sz="1600" dirty="0"/>
              <a:t>获取图片路径</a:t>
            </a:r>
          </a:p>
          <a:p>
            <a:r>
              <a:rPr lang="en-US" altLang="zh-CN" sz="1600" dirty="0"/>
              <a:t>        </a:t>
            </a:r>
            <a:r>
              <a:rPr lang="en-US" altLang="zh-CN" sz="1600" dirty="0" err="1"/>
              <a:t>mainStatusBar.text</a:t>
            </a:r>
            <a:r>
              <a:rPr lang="en-US" altLang="zh-CN" sz="1600" dirty="0"/>
              <a:t> = </a:t>
            </a:r>
            <a:r>
              <a:rPr lang="en-US" altLang="zh-CN" sz="1600" dirty="0" err="1"/>
              <a:t>filepath.slice</a:t>
            </a:r>
            <a:r>
              <a:rPr lang="en-US" altLang="zh-CN" sz="1600" dirty="0"/>
              <a:t>(8);		</a:t>
            </a:r>
            <a:endParaRPr lang="zh-CN" altLang="zh-CN" sz="1600" dirty="0"/>
          </a:p>
          <a:p>
            <a:r>
              <a:rPr lang="en-US" altLang="zh-CN" sz="1600" dirty="0"/>
              <a:t>//</a:t>
            </a:r>
            <a:r>
              <a:rPr lang="zh-CN" altLang="zh-CN" sz="1600" dirty="0"/>
              <a:t>状态栏同步显示当前打开的图片路径</a:t>
            </a:r>
          </a:p>
          <a:p>
            <a:r>
              <a:rPr lang="en-US" altLang="zh-CN" sz="1600" dirty="0"/>
              <a:t>	   /* </a:t>
            </a:r>
            <a:r>
              <a:rPr lang="zh-CN" altLang="zh-CN" sz="1600" dirty="0"/>
              <a:t>以下为截取图片文件名的操作</a:t>
            </a:r>
            <a:r>
              <a:rPr lang="en-US" altLang="zh-CN" sz="1600" dirty="0"/>
              <a:t> */</a:t>
            </a:r>
            <a:endParaRPr lang="zh-CN" altLang="zh-CN" sz="1600" dirty="0"/>
          </a:p>
          <a:p>
            <a:r>
              <a:rPr lang="en-US" altLang="zh-CN" sz="1600" dirty="0"/>
              <a:t>        </a:t>
            </a:r>
            <a:r>
              <a:rPr lang="en-US" altLang="zh-CN" sz="1600" dirty="0" err="1"/>
              <a:t>var</a:t>
            </a:r>
            <a:r>
              <a:rPr lang="en-US" altLang="zh-CN" sz="1600" dirty="0"/>
              <a:t> dot = </a:t>
            </a:r>
            <a:r>
              <a:rPr lang="en-US" altLang="zh-CN" sz="1600" dirty="0" err="1"/>
              <a:t>filepath.lastIndexOf</a:t>
            </a:r>
            <a:r>
              <a:rPr lang="en-US" altLang="zh-CN" sz="1600" dirty="0"/>
              <a:t>(".");</a:t>
            </a:r>
            <a:endParaRPr lang="zh-CN" altLang="zh-CN" sz="1600" dirty="0"/>
          </a:p>
          <a:p>
            <a:r>
              <a:rPr lang="en-US" altLang="zh-CN" sz="1600" dirty="0"/>
              <a:t>        </a:t>
            </a:r>
            <a:r>
              <a:rPr lang="en-US" altLang="zh-CN" sz="1600" dirty="0" err="1"/>
              <a:t>var</a:t>
            </a:r>
            <a:r>
              <a:rPr lang="en-US" altLang="zh-CN" sz="1600" dirty="0"/>
              <a:t> </a:t>
            </a:r>
            <a:r>
              <a:rPr lang="en-US" altLang="zh-CN" sz="1600" dirty="0" err="1"/>
              <a:t>sep</a:t>
            </a:r>
            <a:r>
              <a:rPr lang="en-US" altLang="zh-CN" sz="1600" dirty="0"/>
              <a:t> = </a:t>
            </a:r>
            <a:r>
              <a:rPr lang="en-US" altLang="zh-CN" sz="1600" dirty="0" err="1"/>
              <a:t>filepath.lastIndexOf</a:t>
            </a:r>
            <a:r>
              <a:rPr lang="en-US" altLang="zh-CN" sz="1600" dirty="0"/>
              <a:t>("/");</a:t>
            </a:r>
            <a:endParaRPr lang="zh-CN" altLang="zh-CN" sz="1600" dirty="0"/>
          </a:p>
          <a:p>
            <a:r>
              <a:rPr lang="en-US" altLang="zh-CN" sz="1600" dirty="0"/>
              <a:t>        if(dot &gt; </a:t>
            </a:r>
            <a:r>
              <a:rPr lang="en-US" altLang="zh-CN" sz="1600" dirty="0" err="1"/>
              <a:t>sep</a:t>
            </a:r>
            <a:r>
              <a:rPr lang="en-US" altLang="zh-CN" sz="1600" dirty="0"/>
              <a:t>){</a:t>
            </a:r>
            <a:endParaRPr lang="zh-CN" altLang="zh-CN" sz="1600" dirty="0"/>
          </a:p>
          <a:p>
            <a:r>
              <a:rPr lang="en-US" altLang="zh-CN" sz="1600" dirty="0"/>
              <a:t>            </a:t>
            </a:r>
            <a:r>
              <a:rPr lang="en-US" altLang="zh-CN" sz="1600" dirty="0" err="1"/>
              <a:t>var</a:t>
            </a:r>
            <a:r>
              <a:rPr lang="en-US" altLang="zh-CN" sz="1600" dirty="0"/>
              <a:t> filename = </a:t>
            </a:r>
            <a:r>
              <a:rPr lang="en-US" altLang="zh-CN" sz="1600" dirty="0" err="1"/>
              <a:t>filepath.substring</a:t>
            </a:r>
            <a:r>
              <a:rPr lang="en-US" altLang="zh-CN" sz="1600" dirty="0"/>
              <a:t>(</a:t>
            </a:r>
            <a:r>
              <a:rPr lang="en-US" altLang="zh-CN" sz="1600" dirty="0" err="1"/>
              <a:t>sep</a:t>
            </a:r>
            <a:r>
              <a:rPr lang="en-US" altLang="zh-CN" sz="1600" dirty="0"/>
              <a:t> + 1);</a:t>
            </a:r>
            <a:endParaRPr lang="zh-CN" altLang="zh-CN" sz="1600" dirty="0"/>
          </a:p>
          <a:p>
            <a:r>
              <a:rPr lang="en-US" altLang="zh-CN" sz="1600" dirty="0"/>
              <a:t>            </a:t>
            </a:r>
            <a:r>
              <a:rPr lang="en-US" altLang="zh-CN" sz="1600" dirty="0" err="1"/>
              <a:t>main.processFile</a:t>
            </a:r>
            <a:r>
              <a:rPr lang="en-US" altLang="zh-CN" sz="1600" dirty="0"/>
              <a:t>(</a:t>
            </a:r>
            <a:r>
              <a:rPr lang="en-US" altLang="zh-CN" sz="1600" dirty="0" err="1"/>
              <a:t>fileUrl</a:t>
            </a:r>
            <a:r>
              <a:rPr lang="en-US" altLang="zh-CN" sz="1600" dirty="0"/>
              <a:t>, filename);		</a:t>
            </a:r>
            <a:endParaRPr lang="zh-CN" altLang="zh-CN" sz="1600" dirty="0"/>
          </a:p>
          <a:p>
            <a:r>
              <a:rPr lang="en-US" altLang="zh-CN" sz="1600" dirty="0"/>
              <a:t>//</a:t>
            </a:r>
            <a:r>
              <a:rPr lang="zh-CN" altLang="zh-CN" sz="1600" dirty="0"/>
              <a:t>对图片路径和文件名做进一步处理</a:t>
            </a:r>
          </a:p>
          <a:p>
            <a:r>
              <a:rPr lang="en-US" altLang="zh-CN" sz="1600" dirty="0"/>
              <a:t>        }else{</a:t>
            </a:r>
            <a:endParaRPr lang="zh-CN" altLang="zh-CN" sz="1600" dirty="0"/>
          </a:p>
          <a:p>
            <a:r>
              <a:rPr lang="en-US" altLang="zh-CN" sz="1600" dirty="0"/>
              <a:t>            </a:t>
            </a:r>
            <a:r>
              <a:rPr lang="en-US" altLang="zh-CN" sz="1600" dirty="0" err="1"/>
              <a:t>mainStatusBar.text</a:t>
            </a:r>
            <a:r>
              <a:rPr lang="en-US" altLang="zh-CN" sz="1600" dirty="0"/>
              <a:t> = "</a:t>
            </a:r>
            <a:r>
              <a:rPr lang="zh-CN" altLang="zh-CN" sz="1600" dirty="0"/>
              <a:t>出错！</a:t>
            </a:r>
            <a:r>
              <a:rPr lang="en-US" altLang="zh-CN" sz="1600" dirty="0" err="1"/>
              <a:t>MultiDocViewer</a:t>
            </a:r>
            <a:r>
              <a:rPr lang="zh-CN" altLang="zh-CN" sz="1600" dirty="0"/>
              <a:t>不支持此格式的图片</a:t>
            </a:r>
            <a:r>
              <a:rPr lang="en-US" altLang="zh-CN" sz="1600" dirty="0"/>
              <a:t>";</a:t>
            </a:r>
            <a:endParaRPr lang="zh-CN" altLang="zh-CN" sz="1600" dirty="0"/>
          </a:p>
          <a:p>
            <a:r>
              <a:rPr lang="en-US" altLang="zh-CN" sz="1600" dirty="0"/>
              <a:t>        }</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3798059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570208" cy="461665"/>
          </a:xfrm>
          <a:prstGeom prst="rect">
            <a:avLst/>
          </a:prstGeom>
        </p:spPr>
        <p:txBody>
          <a:bodyPr wrap="none">
            <a:spAutoFit/>
          </a:bodyPr>
          <a:lstStyle/>
          <a:p>
            <a:r>
              <a:rPr lang="zh-CN" altLang="zh-CN" sz="2400" b="1" dirty="0"/>
              <a:t>实现“打开图片”对话框</a:t>
            </a:r>
          </a:p>
        </p:txBody>
      </p:sp>
      <p:sp>
        <p:nvSpPr>
          <p:cNvPr id="3" name="矩形 2"/>
          <p:cNvSpPr/>
          <p:nvPr/>
        </p:nvSpPr>
        <p:spPr>
          <a:xfrm>
            <a:off x="1136845" y="1005800"/>
            <a:ext cx="6019597" cy="369332"/>
          </a:xfrm>
          <a:prstGeom prst="rect">
            <a:avLst/>
          </a:prstGeom>
        </p:spPr>
        <p:txBody>
          <a:bodyPr wrap="none">
            <a:spAutoFit/>
          </a:bodyPr>
          <a:lstStyle/>
          <a:p>
            <a:r>
              <a:rPr lang="zh-CN" altLang="zh-CN" sz="1800" dirty="0"/>
              <a:t>程序运行时，“打开图片”对话框的效果如图</a:t>
            </a:r>
            <a:r>
              <a:rPr lang="en-US" altLang="zh-CN" sz="1800" dirty="0"/>
              <a:t>27.15</a:t>
            </a:r>
            <a:r>
              <a:rPr lang="zh-CN" altLang="zh-CN" sz="1800" dirty="0"/>
              <a:t>所示。</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49" y="1517650"/>
            <a:ext cx="6144037" cy="408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853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226629" y="173797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739960" y="147749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369129" y="183393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2165" y="908271"/>
            <a:ext cx="939645" cy="1112796"/>
          </a:xfrm>
          <a:prstGeom prst="rect">
            <a:avLst/>
          </a:prstGeom>
        </p:spPr>
      </p:pic>
      <p:sp>
        <p:nvSpPr>
          <p:cNvPr id="25" name="TextBox 5"/>
          <p:cNvSpPr txBox="1"/>
          <p:nvPr/>
        </p:nvSpPr>
        <p:spPr>
          <a:xfrm>
            <a:off x="4572793" y="3795341"/>
            <a:ext cx="2510853" cy="518595"/>
          </a:xfrm>
          <a:prstGeom prst="rect">
            <a:avLst/>
          </a:prstGeom>
          <a:noFill/>
        </p:spPr>
        <p:txBody>
          <a:bodyPr wrap="square" lIns="86863" tIns="43430" rIns="86863" bIns="43430" rtlCol="0">
            <a:spAutoFit/>
          </a:bodyPr>
          <a:lstStyle/>
          <a:p>
            <a:r>
              <a:rPr lang="zh-CN" altLang="zh-CN" sz="2800" b="1" dirty="0"/>
              <a:t>对图片的处理</a:t>
            </a:r>
          </a:p>
        </p:txBody>
      </p:sp>
    </p:spTree>
    <p:extLst>
      <p:ext uri="{BB962C8B-B14F-4D97-AF65-F5344CB8AC3E}">
        <p14:creationId xmlns:p14="http://schemas.microsoft.com/office/powerpoint/2010/main" val="101498908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31325" cy="461665"/>
          </a:xfrm>
          <a:prstGeom prst="rect">
            <a:avLst/>
          </a:prstGeom>
        </p:spPr>
        <p:txBody>
          <a:bodyPr wrap="none">
            <a:spAutoFit/>
          </a:bodyPr>
          <a:lstStyle/>
          <a:p>
            <a:r>
              <a:rPr lang="zh-CN" altLang="zh-CN" sz="2400" b="1" dirty="0"/>
              <a:t>对图片的处理</a:t>
            </a:r>
          </a:p>
        </p:txBody>
      </p:sp>
      <p:sp>
        <p:nvSpPr>
          <p:cNvPr id="3" name="TextBox 2"/>
          <p:cNvSpPr txBox="1"/>
          <p:nvPr/>
        </p:nvSpPr>
        <p:spPr>
          <a:xfrm>
            <a:off x="831273" y="950026"/>
            <a:ext cx="10379033" cy="646331"/>
          </a:xfrm>
          <a:prstGeom prst="rect">
            <a:avLst/>
          </a:prstGeom>
          <a:noFill/>
        </p:spPr>
        <p:txBody>
          <a:bodyPr wrap="square" rtlCol="0">
            <a:spAutoFit/>
          </a:bodyPr>
          <a:lstStyle/>
          <a:p>
            <a:pPr indent="450850"/>
            <a:r>
              <a:rPr lang="zh-CN" altLang="zh-CN" sz="1800" dirty="0"/>
              <a:t>与网页和文本不同，本例对图片的处理采用在</a:t>
            </a:r>
            <a:r>
              <a:rPr lang="en-US" altLang="zh-CN" sz="1800" dirty="0" err="1"/>
              <a:t>main.qml</a:t>
            </a:r>
            <a:r>
              <a:rPr lang="zh-CN" altLang="zh-CN" sz="1800" dirty="0"/>
              <a:t>中直接编写文件处理函数的方式来实现。文件处理函数</a:t>
            </a:r>
            <a:r>
              <a:rPr lang="en-US" altLang="zh-CN" sz="1800" dirty="0" err="1"/>
              <a:t>processFile</a:t>
            </a:r>
            <a:r>
              <a:rPr lang="zh-CN" altLang="zh-CN" sz="1800" dirty="0"/>
              <a:t>的代码如下</a:t>
            </a:r>
            <a:r>
              <a:rPr lang="zh-CN" altLang="zh-CN" sz="1800" dirty="0" smtClean="0"/>
              <a:t>：</a:t>
            </a:r>
            <a:endParaRPr lang="zh-CN" altLang="zh-CN" sz="1800" dirty="0"/>
          </a:p>
        </p:txBody>
      </p:sp>
      <p:sp>
        <p:nvSpPr>
          <p:cNvPr id="4" name="TextBox 3"/>
          <p:cNvSpPr txBox="1"/>
          <p:nvPr/>
        </p:nvSpPr>
        <p:spPr>
          <a:xfrm>
            <a:off x="1484416" y="1596357"/>
            <a:ext cx="8918368" cy="5324535"/>
          </a:xfrm>
          <a:prstGeom prst="rect">
            <a:avLst/>
          </a:prstGeom>
          <a:solidFill>
            <a:srgbClr val="DDDDDD"/>
          </a:solidFill>
        </p:spPr>
        <p:txBody>
          <a:bodyPr wrap="square" rtlCol="0">
            <a:spAutoFit/>
          </a:bodyPr>
          <a:lstStyle/>
          <a:p>
            <a:r>
              <a:rPr lang="en-US" altLang="zh-CN" dirty="0"/>
              <a:t>function </a:t>
            </a:r>
            <a:r>
              <a:rPr lang="en-US" altLang="zh-CN" dirty="0" err="1"/>
              <a:t>processFile</a:t>
            </a:r>
            <a:r>
              <a:rPr lang="en-US" altLang="zh-CN" dirty="0"/>
              <a:t>(</a:t>
            </a:r>
            <a:r>
              <a:rPr lang="en-US" altLang="zh-CN" dirty="0" err="1"/>
              <a:t>fileUrl</a:t>
            </a:r>
            <a:r>
              <a:rPr lang="en-US" altLang="zh-CN" dirty="0"/>
              <a:t>, name) {</a:t>
            </a:r>
            <a:endParaRPr lang="zh-CN" altLang="zh-CN" dirty="0"/>
          </a:p>
          <a:p>
            <a:r>
              <a:rPr lang="en-US" altLang="zh-CN" dirty="0"/>
              <a:t>    /* </a:t>
            </a:r>
            <a:r>
              <a:rPr lang="zh-CN" altLang="zh-CN" dirty="0"/>
              <a:t>控制各显示区元素的显隐状态</a:t>
            </a:r>
            <a:r>
              <a:rPr lang="en-US" altLang="zh-CN" dirty="0"/>
              <a:t> */</a:t>
            </a:r>
            <a:endParaRPr lang="zh-CN" altLang="zh-CN" dirty="0"/>
          </a:p>
          <a:p>
            <a:r>
              <a:rPr lang="en-US" altLang="zh-CN" dirty="0"/>
              <a:t>    if(</a:t>
            </a:r>
            <a:r>
              <a:rPr lang="en-US" altLang="zh-CN" dirty="0" err="1"/>
              <a:t>centralArea.current</a:t>
            </a:r>
            <a:r>
              <a:rPr lang="en-US" altLang="zh-CN" dirty="0"/>
              <a:t> != </a:t>
            </a:r>
            <a:r>
              <a:rPr lang="en-US" altLang="zh-CN" dirty="0" err="1"/>
              <a:t>imageArea</a:t>
            </a:r>
            <a:r>
              <a:rPr lang="en-US" altLang="zh-CN" dirty="0"/>
              <a:t>) {</a:t>
            </a:r>
            <a:endParaRPr lang="zh-CN" altLang="zh-CN" dirty="0"/>
          </a:p>
          <a:p>
            <a:r>
              <a:rPr lang="en-US" altLang="zh-CN" dirty="0"/>
              <a:t>        if(</a:t>
            </a:r>
            <a:r>
              <a:rPr lang="en-US" altLang="zh-CN" dirty="0" err="1"/>
              <a:t>centralArea.current</a:t>
            </a:r>
            <a:r>
              <a:rPr lang="en-US" altLang="zh-CN" dirty="0"/>
              <a:t> != null) {</a:t>
            </a:r>
            <a:endParaRPr lang="zh-CN" altLang="zh-CN" dirty="0"/>
          </a:p>
          <a:p>
            <a:r>
              <a:rPr lang="en-US" altLang="zh-CN" dirty="0"/>
              <a:t>            </a:t>
            </a:r>
            <a:r>
              <a:rPr lang="en-US" altLang="zh-CN" dirty="0" err="1"/>
              <a:t>centralArea.current.visible</a:t>
            </a:r>
            <a:r>
              <a:rPr lang="en-US" altLang="zh-CN" dirty="0"/>
              <a:t> = false;</a:t>
            </a:r>
            <a:endParaRPr lang="zh-CN" altLang="zh-CN" dirty="0"/>
          </a:p>
          <a:p>
            <a:r>
              <a:rPr lang="en-US" altLang="zh-CN" dirty="0"/>
              <a:t>        }</a:t>
            </a:r>
            <a:endParaRPr lang="zh-CN" altLang="zh-CN" dirty="0"/>
          </a:p>
          <a:p>
            <a:r>
              <a:rPr lang="en-US" altLang="zh-CN" dirty="0"/>
              <a:t>        </a:t>
            </a:r>
            <a:r>
              <a:rPr lang="en-US" altLang="zh-CN" dirty="0" err="1"/>
              <a:t>imageArea.visible</a:t>
            </a:r>
            <a:r>
              <a:rPr lang="en-US" altLang="zh-CN" dirty="0"/>
              <a:t> = true;</a:t>
            </a:r>
            <a:endParaRPr lang="zh-CN" altLang="zh-CN" dirty="0"/>
          </a:p>
          <a:p>
            <a:r>
              <a:rPr lang="en-US" altLang="zh-CN" dirty="0"/>
              <a:t>        </a:t>
            </a:r>
            <a:r>
              <a:rPr lang="en-US" altLang="zh-CN" dirty="0" err="1"/>
              <a:t>centralArea.current</a:t>
            </a:r>
            <a:r>
              <a:rPr lang="en-US" altLang="zh-CN" dirty="0"/>
              <a:t> = </a:t>
            </a:r>
            <a:r>
              <a:rPr lang="en-US" altLang="zh-CN" dirty="0" err="1"/>
              <a:t>imageArea</a:t>
            </a:r>
            <a:r>
              <a:rPr lang="en-US" altLang="zh-CN" dirty="0"/>
              <a:t>;</a:t>
            </a:r>
            <a:endParaRPr lang="zh-CN" altLang="zh-CN" dirty="0"/>
          </a:p>
          <a:p>
            <a:r>
              <a:rPr lang="en-US" altLang="zh-CN" dirty="0"/>
              <a:t>    }</a:t>
            </a:r>
            <a:endParaRPr lang="zh-CN" altLang="zh-CN" dirty="0"/>
          </a:p>
          <a:p>
            <a:r>
              <a:rPr lang="en-US" altLang="zh-CN" dirty="0"/>
              <a:t>    </a:t>
            </a:r>
            <a:r>
              <a:rPr lang="en-US" altLang="zh-CN" dirty="0" err="1"/>
              <a:t>imageArea.source</a:t>
            </a:r>
            <a:r>
              <a:rPr lang="en-US" altLang="zh-CN" dirty="0"/>
              <a:t> = </a:t>
            </a:r>
            <a:r>
              <a:rPr lang="en-US" altLang="zh-CN" dirty="0" err="1"/>
              <a:t>fileUrl</a:t>
            </a:r>
            <a:r>
              <a:rPr lang="en-US" altLang="zh-CN" dirty="0"/>
              <a:t>;					</a:t>
            </a:r>
            <a:r>
              <a:rPr lang="en-US" altLang="zh-CN" dirty="0" smtClean="0"/>
              <a:t>//</a:t>
            </a:r>
            <a:r>
              <a:rPr lang="zh-CN" altLang="zh-CN" dirty="0"/>
              <a:t>获取图片源</a:t>
            </a:r>
          </a:p>
          <a:p>
            <a:r>
              <a:rPr lang="en-US" altLang="zh-CN" dirty="0"/>
              <a:t>    </a:t>
            </a:r>
            <a:r>
              <a:rPr lang="en-US" altLang="zh-CN" dirty="0" err="1"/>
              <a:t>main.title</a:t>
            </a:r>
            <a:r>
              <a:rPr lang="en-US" altLang="zh-CN" dirty="0"/>
              <a:t> = name + " - </a:t>
            </a:r>
            <a:r>
              <a:rPr lang="zh-CN" altLang="zh-CN" dirty="0"/>
              <a:t>多功能文档查看器</a:t>
            </a:r>
            <a:r>
              <a:rPr lang="en-US" altLang="zh-CN" dirty="0"/>
              <a:t>"			//</a:t>
            </a:r>
            <a:r>
              <a:rPr lang="zh-CN" altLang="zh-CN" dirty="0"/>
              <a:t>设置主窗口标题</a:t>
            </a:r>
          </a:p>
          <a:p>
            <a:r>
              <a:rPr lang="en-US" altLang="zh-CN" dirty="0"/>
              <a:t>    /* </a:t>
            </a:r>
            <a:r>
              <a:rPr lang="zh-CN" altLang="zh-CN" dirty="0"/>
              <a:t>设置系统各功能项的可用性</a:t>
            </a:r>
            <a:r>
              <a:rPr lang="en-US" altLang="zh-CN" dirty="0"/>
              <a:t> */</a:t>
            </a:r>
            <a:endParaRPr lang="zh-CN" altLang="zh-CN" dirty="0"/>
          </a:p>
          <a:p>
            <a:r>
              <a:rPr lang="en-US" altLang="zh-CN" dirty="0"/>
              <a:t>    </a:t>
            </a:r>
            <a:r>
              <a:rPr lang="en-US" altLang="zh-CN" dirty="0" err="1"/>
              <a:t>copyAction.enabled</a:t>
            </a:r>
            <a:r>
              <a:rPr lang="en-US" altLang="zh-CN" dirty="0"/>
              <a:t> = false</a:t>
            </a:r>
            <a:endParaRPr lang="zh-CN" altLang="zh-CN" dirty="0"/>
          </a:p>
          <a:p>
            <a:r>
              <a:rPr lang="en-US" altLang="zh-CN" dirty="0"/>
              <a:t>    </a:t>
            </a:r>
            <a:r>
              <a:rPr lang="en-US" altLang="zh-CN" dirty="0" err="1"/>
              <a:t>cutAction.enabled</a:t>
            </a:r>
            <a:r>
              <a:rPr lang="en-US" altLang="zh-CN" dirty="0"/>
              <a:t> = false</a:t>
            </a:r>
            <a:endParaRPr lang="zh-CN" altLang="zh-CN" dirty="0"/>
          </a:p>
          <a:p>
            <a:r>
              <a:rPr lang="en-US" altLang="zh-CN" dirty="0"/>
              <a:t>    </a:t>
            </a:r>
            <a:r>
              <a:rPr lang="en-US" altLang="zh-CN" dirty="0" err="1"/>
              <a:t>pasteAction.enabled</a:t>
            </a:r>
            <a:r>
              <a:rPr lang="en-US" altLang="zh-CN" dirty="0"/>
              <a:t> = false</a:t>
            </a:r>
            <a:endParaRPr lang="zh-CN" altLang="zh-CN" dirty="0"/>
          </a:p>
          <a:p>
            <a:r>
              <a:rPr lang="en-US" altLang="zh-CN" dirty="0"/>
              <a:t>    </a:t>
            </a:r>
            <a:r>
              <a:rPr lang="en-US" altLang="zh-CN" dirty="0" err="1"/>
              <a:t>imgRotaleftAction.enabled</a:t>
            </a:r>
            <a:r>
              <a:rPr lang="en-US" altLang="zh-CN" dirty="0"/>
              <a:t> = true</a:t>
            </a:r>
            <a:endParaRPr lang="zh-CN" altLang="zh-CN" dirty="0"/>
          </a:p>
          <a:p>
            <a:r>
              <a:rPr lang="en-US" altLang="zh-CN" dirty="0"/>
              <a:t>    </a:t>
            </a:r>
            <a:r>
              <a:rPr lang="en-US" altLang="zh-CN" dirty="0" err="1"/>
              <a:t>imgRotarightAction.enabled</a:t>
            </a:r>
            <a:r>
              <a:rPr lang="en-US" altLang="zh-CN" dirty="0"/>
              <a:t> = true</a:t>
            </a:r>
            <a:endParaRPr lang="zh-CN" altLang="zh-CN" dirty="0"/>
          </a:p>
          <a:p>
            <a:r>
              <a:rPr lang="en-US" altLang="zh-CN" dirty="0"/>
              <a:t>    </a:t>
            </a:r>
            <a:r>
              <a:rPr lang="en-US" altLang="zh-CN" dirty="0" err="1"/>
              <a:t>imgZoominAction.enabled</a:t>
            </a:r>
            <a:r>
              <a:rPr lang="en-US" altLang="zh-CN" dirty="0"/>
              <a:t> = true</a:t>
            </a:r>
            <a:endParaRPr lang="zh-CN" altLang="zh-CN" dirty="0"/>
          </a:p>
          <a:p>
            <a:r>
              <a:rPr lang="en-US" altLang="zh-CN" dirty="0"/>
              <a:t>    </a:t>
            </a:r>
            <a:r>
              <a:rPr lang="en-US" altLang="zh-CN" dirty="0" err="1"/>
              <a:t>imgZoomoutAction.enabled</a:t>
            </a:r>
            <a:r>
              <a:rPr lang="en-US" altLang="zh-CN" dirty="0"/>
              <a:t> = true</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133777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969083" cy="461665"/>
          </a:xfrm>
          <a:prstGeom prst="rect">
            <a:avLst/>
          </a:prstGeom>
        </p:spPr>
        <p:txBody>
          <a:bodyPr wrap="none">
            <a:spAutoFit/>
          </a:bodyPr>
          <a:lstStyle/>
          <a:p>
            <a:r>
              <a:rPr lang="zh-CN" altLang="zh-CN" sz="2400" b="1" dirty="0"/>
              <a:t>界面与程序框架设计</a:t>
            </a:r>
          </a:p>
        </p:txBody>
      </p:sp>
      <p:sp>
        <p:nvSpPr>
          <p:cNvPr id="3" name="TextBox 2"/>
          <p:cNvSpPr txBox="1"/>
          <p:nvPr/>
        </p:nvSpPr>
        <p:spPr>
          <a:xfrm>
            <a:off x="843148" y="938151"/>
            <a:ext cx="10284031" cy="923330"/>
          </a:xfrm>
          <a:prstGeom prst="rect">
            <a:avLst/>
          </a:prstGeom>
          <a:noFill/>
        </p:spPr>
        <p:txBody>
          <a:bodyPr wrap="square" rtlCol="0">
            <a:spAutoFit/>
          </a:bodyPr>
          <a:lstStyle/>
          <a:p>
            <a:pPr indent="450850"/>
            <a:r>
              <a:rPr lang="zh-CN" altLang="zh-CN" sz="1800" dirty="0"/>
              <a:t>新建</a:t>
            </a:r>
            <a:r>
              <a:rPr lang="en-US" altLang="zh-CN" sz="1800" dirty="0" err="1"/>
              <a:t>Qt</a:t>
            </a:r>
            <a:r>
              <a:rPr lang="en-US" altLang="zh-CN" sz="1800" dirty="0"/>
              <a:t> Quick Controls</a:t>
            </a:r>
            <a:r>
              <a:rPr lang="zh-CN" altLang="zh-CN" sz="1800" dirty="0"/>
              <a:t>应用程序，项目名为“</a:t>
            </a:r>
            <a:r>
              <a:rPr lang="en-US" altLang="zh-CN" sz="1800" dirty="0" err="1"/>
              <a:t>MultiDocViewer</a:t>
            </a:r>
            <a:r>
              <a:rPr lang="zh-CN" altLang="zh-CN" sz="1800" dirty="0"/>
              <a:t>”。这个文档查看器的界面菜单系统及工具栏的设计如图</a:t>
            </a:r>
            <a:r>
              <a:rPr lang="en-US" altLang="zh-CN" sz="1800" dirty="0"/>
              <a:t>27.5</a:t>
            </a:r>
            <a:r>
              <a:rPr lang="zh-CN" altLang="zh-CN" sz="1800" dirty="0"/>
              <a:t>所示，其中还展示了程序的“关于”对话框（单击主菜单“帮助”→“关于</a:t>
            </a:r>
            <a:r>
              <a:rPr lang="en-US" altLang="zh-CN" sz="1800" dirty="0"/>
              <a:t>...</a:t>
            </a:r>
            <a:r>
              <a:rPr lang="zh-CN" altLang="zh-CN" sz="1800" dirty="0"/>
              <a:t>”项打开），内有软件功能简介及版权声明信息</a:t>
            </a:r>
            <a:r>
              <a:rPr lang="zh-CN" altLang="zh-CN" sz="1800" dirty="0" smtClean="0"/>
              <a:t>。</a:t>
            </a:r>
            <a:endParaRPr lang="zh-CN" altLang="zh-CN" sz="1800" dirty="0"/>
          </a:p>
        </p:txBody>
      </p:sp>
      <p:pic>
        <p:nvPicPr>
          <p:cNvPr id="4098" name="Picture 2" descr="23t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9781" y="1861481"/>
            <a:ext cx="5161076" cy="4336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19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625933" y="1680832"/>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139264" y="1420357"/>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768433" y="1776792"/>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1469" y="851133"/>
            <a:ext cx="939645" cy="1112796"/>
          </a:xfrm>
          <a:prstGeom prst="rect">
            <a:avLst/>
          </a:prstGeom>
        </p:spPr>
      </p:pic>
      <p:sp>
        <p:nvSpPr>
          <p:cNvPr id="25" name="TextBox 5"/>
          <p:cNvSpPr txBox="1"/>
          <p:nvPr/>
        </p:nvSpPr>
        <p:spPr>
          <a:xfrm>
            <a:off x="1962193" y="3716341"/>
            <a:ext cx="2565069" cy="518595"/>
          </a:xfrm>
          <a:prstGeom prst="rect">
            <a:avLst/>
          </a:prstGeom>
          <a:noFill/>
        </p:spPr>
        <p:txBody>
          <a:bodyPr wrap="square" lIns="86863" tIns="43430" rIns="86863" bIns="43430" rtlCol="0">
            <a:spAutoFit/>
          </a:bodyPr>
          <a:lstStyle/>
          <a:p>
            <a:r>
              <a:rPr lang="zh-CN" altLang="zh-CN" sz="2800" b="1" dirty="0"/>
              <a:t>准备应用资源</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030" y="1735859"/>
            <a:ext cx="482208" cy="545844"/>
          </a:xfrm>
          <a:prstGeom prst="rect">
            <a:avLst/>
          </a:prstGeom>
        </p:spPr>
      </p:pic>
      <p:sp>
        <p:nvSpPr>
          <p:cNvPr id="9" name="TextBox 18"/>
          <p:cNvSpPr txBox="1"/>
          <p:nvPr/>
        </p:nvSpPr>
        <p:spPr>
          <a:xfrm>
            <a:off x="6031238" y="1735860"/>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．图片资源</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030" y="2487224"/>
            <a:ext cx="482208" cy="545844"/>
          </a:xfrm>
          <a:prstGeom prst="rect">
            <a:avLst/>
          </a:prstGeom>
        </p:spPr>
      </p:pic>
      <p:sp>
        <p:nvSpPr>
          <p:cNvPr id="11" name="TextBox 20"/>
          <p:cNvSpPr txBox="1"/>
          <p:nvPr/>
        </p:nvSpPr>
        <p:spPr>
          <a:xfrm>
            <a:off x="6031238" y="2484975"/>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．网页资源</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290" y="3274239"/>
            <a:ext cx="482208" cy="545844"/>
          </a:xfrm>
          <a:prstGeom prst="rect">
            <a:avLst/>
          </a:prstGeom>
        </p:spPr>
      </p:pic>
      <p:sp>
        <p:nvSpPr>
          <p:cNvPr id="13" name="TextBox 18"/>
          <p:cNvSpPr txBox="1"/>
          <p:nvPr/>
        </p:nvSpPr>
        <p:spPr>
          <a:xfrm>
            <a:off x="6047498" y="3274240"/>
            <a:ext cx="3445757" cy="393906"/>
          </a:xfrm>
          <a:prstGeom prst="rect">
            <a:avLst/>
          </a:prstGeom>
          <a:noFill/>
        </p:spPr>
        <p:txBody>
          <a:bodyPr wrap="square" lIns="115777" tIns="57888" rIns="115777" bIns="57888" rtlCol="0">
            <a:spAutoFit/>
          </a:bodyPr>
          <a:lstStyle/>
          <a:p>
            <a:r>
              <a:rPr lang="en-US" altLang="zh-CN" sz="1800" b="1" dirty="0"/>
              <a:t>3</a:t>
            </a:r>
            <a:r>
              <a:rPr lang="zh-CN" altLang="zh-CN" sz="1800" b="1" dirty="0"/>
              <a:t>．测试用文件</a:t>
            </a:r>
          </a:p>
        </p:txBody>
      </p:sp>
    </p:spTree>
    <p:extLst>
      <p:ext uri="{BB962C8B-B14F-4D97-AF65-F5344CB8AC3E}">
        <p14:creationId xmlns:p14="http://schemas.microsoft.com/office/powerpoint/2010/main" val="326399771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1"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0-#ppt_h/2"/>
                                          </p:val>
                                        </p:tav>
                                        <p:tav tm="100000">
                                          <p:val>
                                            <p:strVal val="#ppt_y"/>
                                          </p:val>
                                        </p:tav>
                                      </p:tavLst>
                                    </p:anim>
                                  </p:childTnLst>
                                </p:cTn>
                              </p:par>
                            </p:childTnLst>
                          </p:cTn>
                        </p:par>
                        <p:par>
                          <p:cTn id="53" fill="hold">
                            <p:stCondLst>
                              <p:cond delay="5000"/>
                            </p:stCondLst>
                            <p:childTnLst>
                              <p:par>
                                <p:cTn id="54" presetID="2" presetClass="entr" presetSubtype="2"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1+#ppt_w/2"/>
                                          </p:val>
                                        </p:tav>
                                        <p:tav tm="100000">
                                          <p:val>
                                            <p:strVal val="#ppt_x"/>
                                          </p:val>
                                        </p:tav>
                                      </p:tavLst>
                                    </p:anim>
                                    <p:anim calcmode="lin" valueType="num">
                                      <p:cBhvr additive="base">
                                        <p:cTn id="57"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1</a:t>
            </a:r>
            <a:r>
              <a:rPr lang="zh-CN" altLang="zh-CN" sz="2400" b="1" dirty="0"/>
              <a:t>．图片资源</a:t>
            </a:r>
          </a:p>
        </p:txBody>
      </p:sp>
      <p:sp>
        <p:nvSpPr>
          <p:cNvPr id="3" name="TextBox 2"/>
          <p:cNvSpPr txBox="1"/>
          <p:nvPr/>
        </p:nvSpPr>
        <p:spPr>
          <a:xfrm>
            <a:off x="771896" y="961901"/>
            <a:ext cx="10402785" cy="923330"/>
          </a:xfrm>
          <a:prstGeom prst="rect">
            <a:avLst/>
          </a:prstGeom>
          <a:noFill/>
        </p:spPr>
        <p:txBody>
          <a:bodyPr wrap="square" rtlCol="0">
            <a:spAutoFit/>
          </a:bodyPr>
          <a:lstStyle/>
          <a:p>
            <a:pPr indent="450850"/>
            <a:r>
              <a:rPr lang="zh-CN" altLang="zh-CN" sz="1800" dirty="0"/>
              <a:t>程序运行时要显示在各菜单项前和工具栏按钮上的图标，必须以图片资源的形式载入项目中方可正常使用。这里为项目准备的资源图片都放在项目工程目录的</a:t>
            </a:r>
            <a:r>
              <a:rPr lang="en-US" altLang="zh-CN" sz="1800" dirty="0"/>
              <a:t>images</a:t>
            </a:r>
            <a:r>
              <a:rPr lang="zh-CN" altLang="zh-CN" sz="1800" dirty="0"/>
              <a:t>文件夹中，如图</a:t>
            </a:r>
            <a:r>
              <a:rPr lang="en-US" altLang="zh-CN" sz="1800" dirty="0"/>
              <a:t>27.6</a:t>
            </a:r>
            <a:r>
              <a:rPr lang="zh-CN" altLang="zh-CN" sz="1800" dirty="0"/>
              <a:t>所示，总共有</a:t>
            </a:r>
            <a:r>
              <a:rPr lang="en-US" altLang="zh-CN" sz="1800" dirty="0"/>
              <a:t>11</a:t>
            </a:r>
            <a:r>
              <a:rPr lang="zh-CN" altLang="zh-CN" sz="1800" dirty="0"/>
              <a:t>个尺寸为</a:t>
            </a:r>
            <a:r>
              <a:rPr lang="en-US" altLang="zh-CN" sz="1800" dirty="0"/>
              <a:t>32</a:t>
            </a:r>
            <a:r>
              <a:rPr lang="zh-CN" altLang="zh-CN" sz="1800" dirty="0"/>
              <a:t>像素×</a:t>
            </a:r>
            <a:r>
              <a:rPr lang="en-US" altLang="zh-CN" sz="1800" dirty="0"/>
              <a:t>32</a:t>
            </a:r>
            <a:r>
              <a:rPr lang="zh-CN" altLang="zh-CN" sz="1800" dirty="0"/>
              <a:t>像素的</a:t>
            </a:r>
            <a:r>
              <a:rPr lang="en-US" altLang="zh-CN" sz="1800" dirty="0"/>
              <a:t>PNG</a:t>
            </a:r>
            <a:r>
              <a:rPr lang="zh-CN" altLang="zh-CN" sz="1800" dirty="0"/>
              <a:t>格式图片</a:t>
            </a:r>
            <a:r>
              <a:rPr lang="zh-CN" altLang="zh-CN" sz="1800" dirty="0" smtClean="0"/>
              <a:t>。</a:t>
            </a:r>
            <a:endParaRPr lang="zh-CN" altLang="zh-CN" sz="18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643" y="1885231"/>
            <a:ext cx="5394840" cy="3876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981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2</a:t>
            </a:r>
            <a:r>
              <a:rPr lang="zh-CN" altLang="zh-CN" sz="2400" b="1" dirty="0"/>
              <a:t>．网页资源</a:t>
            </a:r>
          </a:p>
        </p:txBody>
      </p:sp>
      <p:sp>
        <p:nvSpPr>
          <p:cNvPr id="3" name="TextBox 2"/>
          <p:cNvSpPr txBox="1"/>
          <p:nvPr/>
        </p:nvSpPr>
        <p:spPr>
          <a:xfrm>
            <a:off x="724395" y="997527"/>
            <a:ext cx="10426535" cy="646331"/>
          </a:xfrm>
          <a:prstGeom prst="rect">
            <a:avLst/>
          </a:prstGeom>
          <a:noFill/>
        </p:spPr>
        <p:txBody>
          <a:bodyPr wrap="square" rtlCol="0">
            <a:spAutoFit/>
          </a:bodyPr>
          <a:lstStyle/>
          <a:p>
            <a:pPr indent="450850"/>
            <a:r>
              <a:rPr lang="zh-CN" altLang="zh-CN" sz="1800" dirty="0"/>
              <a:t>程序启动时初始打开的网页（如图</a:t>
            </a:r>
            <a:r>
              <a:rPr lang="en-US" altLang="zh-CN" sz="1800" dirty="0"/>
              <a:t>27.1</a:t>
            </a:r>
            <a:r>
              <a:rPr lang="zh-CN" altLang="zh-CN" sz="1800" dirty="0"/>
              <a:t>所示）也要作为资源事先载入项目中，准备网页文件</a:t>
            </a:r>
            <a:r>
              <a:rPr lang="en-US" altLang="zh-CN" sz="1800" dirty="0"/>
              <a:t>easybooks.htm</a:t>
            </a:r>
            <a:r>
              <a:rPr lang="zh-CN" altLang="zh-CN" sz="1800" dirty="0"/>
              <a:t>及其资源文件夹</a:t>
            </a:r>
            <a:r>
              <a:rPr lang="en-US" altLang="zh-CN" sz="1800" dirty="0" err="1"/>
              <a:t>easybooks</a:t>
            </a:r>
            <a:r>
              <a:rPr lang="zh-CN" altLang="zh-CN" sz="1800" dirty="0"/>
              <a:t>（如图</a:t>
            </a:r>
            <a:r>
              <a:rPr lang="en-US" altLang="zh-CN" sz="1800" dirty="0"/>
              <a:t>27.7</a:t>
            </a:r>
            <a:r>
              <a:rPr lang="zh-CN" altLang="zh-CN" sz="1800" dirty="0"/>
              <a:t>所示），将它们一起复制到项目工程目录下</a:t>
            </a:r>
            <a:r>
              <a:rPr lang="zh-CN" altLang="zh-CN" sz="1800" dirty="0" smtClean="0"/>
              <a:t>。</a:t>
            </a:r>
            <a:endParaRPr lang="zh-CN" altLang="zh-CN" sz="1800" dirty="0"/>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042" y="1766083"/>
            <a:ext cx="6564705" cy="4486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116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186817" cy="461665"/>
          </a:xfrm>
          <a:prstGeom prst="rect">
            <a:avLst/>
          </a:prstGeom>
        </p:spPr>
        <p:txBody>
          <a:bodyPr wrap="none">
            <a:spAutoFit/>
          </a:bodyPr>
          <a:lstStyle/>
          <a:p>
            <a:r>
              <a:rPr lang="en-US" altLang="zh-CN" sz="2400" b="1" dirty="0"/>
              <a:t>3</a:t>
            </a:r>
            <a:r>
              <a:rPr lang="zh-CN" altLang="zh-CN" sz="2400" b="1" dirty="0"/>
              <a:t>．测试用文件</a:t>
            </a:r>
          </a:p>
        </p:txBody>
      </p:sp>
      <p:sp>
        <p:nvSpPr>
          <p:cNvPr id="3" name="矩形 2"/>
          <p:cNvSpPr/>
          <p:nvPr/>
        </p:nvSpPr>
        <p:spPr>
          <a:xfrm>
            <a:off x="963284" y="910621"/>
            <a:ext cx="9997641" cy="369332"/>
          </a:xfrm>
          <a:prstGeom prst="rect">
            <a:avLst/>
          </a:prstGeom>
        </p:spPr>
        <p:txBody>
          <a:bodyPr wrap="square">
            <a:spAutoFit/>
          </a:bodyPr>
          <a:lstStyle/>
          <a:p>
            <a:r>
              <a:rPr lang="zh-CN" altLang="zh-CN" sz="1800" dirty="0"/>
              <a:t>为方便测试程序的功能，还要在计算机上创建一些文件和准备一些图片，如图</a:t>
            </a:r>
            <a:r>
              <a:rPr lang="en-US" altLang="zh-CN" sz="1800" dirty="0"/>
              <a:t>27.8</a:t>
            </a:r>
            <a:r>
              <a:rPr lang="zh-CN" altLang="zh-CN" sz="1800" dirty="0"/>
              <a:t>所示。</a:t>
            </a:r>
          </a:p>
        </p:txBody>
      </p:sp>
      <p:pic>
        <p:nvPicPr>
          <p:cNvPr id="7170" name="Picture 2" descr="2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8240" y="1432523"/>
            <a:ext cx="6910139" cy="465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959776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TotalTime>
  <Words>1901</Words>
  <Application>Microsoft Office PowerPoint</Application>
  <PresentationFormat>自定义</PresentationFormat>
  <Paragraphs>269</Paragraphs>
  <Slides>44</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46" baseType="lpstr">
      <vt:lpstr>Office 主题​​</vt:lpstr>
      <vt:lpstr>Microsoft Office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SkyUser</cp:lastModifiedBy>
  <cp:revision>19</cp:revision>
  <dcterms:created xsi:type="dcterms:W3CDTF">2017-04-19T11:17:17Z</dcterms:created>
  <dcterms:modified xsi:type="dcterms:W3CDTF">2019-03-20T09:32:26Z</dcterms:modified>
</cp:coreProperties>
</file>